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0"/>
  </p:notesMasterIdLst>
  <p:handoutMasterIdLst>
    <p:handoutMasterId r:id="rId41"/>
  </p:handoutMasterIdLst>
  <p:sldIdLst>
    <p:sldId id="256" r:id="rId2"/>
    <p:sldId id="385" r:id="rId3"/>
    <p:sldId id="469" r:id="rId4"/>
    <p:sldId id="471" r:id="rId5"/>
    <p:sldId id="470" r:id="rId6"/>
    <p:sldId id="472" r:id="rId7"/>
    <p:sldId id="583" r:id="rId8"/>
    <p:sldId id="478" r:id="rId9"/>
    <p:sldId id="552" r:id="rId10"/>
    <p:sldId id="550" r:id="rId11"/>
    <p:sldId id="473" r:id="rId12"/>
    <p:sldId id="474" r:id="rId13"/>
    <p:sldId id="476" r:id="rId14"/>
    <p:sldId id="475" r:id="rId15"/>
    <p:sldId id="464" r:id="rId16"/>
    <p:sldId id="477" r:id="rId17"/>
    <p:sldId id="479" r:id="rId18"/>
    <p:sldId id="480" r:id="rId19"/>
    <p:sldId id="481" r:id="rId20"/>
    <p:sldId id="560" r:id="rId21"/>
    <p:sldId id="562" r:id="rId22"/>
    <p:sldId id="574" r:id="rId23"/>
    <p:sldId id="575" r:id="rId24"/>
    <p:sldId id="580" r:id="rId25"/>
    <p:sldId id="581" r:id="rId26"/>
    <p:sldId id="582" r:id="rId27"/>
    <p:sldId id="578" r:id="rId28"/>
    <p:sldId id="579" r:id="rId29"/>
    <p:sldId id="563" r:id="rId30"/>
    <p:sldId id="577" r:id="rId31"/>
    <p:sldId id="553" r:id="rId32"/>
    <p:sldId id="554" r:id="rId33"/>
    <p:sldId id="555" r:id="rId34"/>
    <p:sldId id="556" r:id="rId35"/>
    <p:sldId id="557" r:id="rId36"/>
    <p:sldId id="558" r:id="rId37"/>
    <p:sldId id="559" r:id="rId38"/>
    <p:sldId id="463" r:id="rId39"/>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0000FF"/>
    <a:srgbClr val="EFA511"/>
    <a:srgbClr val="96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65" autoAdjust="0"/>
    <p:restoredTop sz="70253" autoAdjust="0"/>
  </p:normalViewPr>
  <p:slideViewPr>
    <p:cSldViewPr>
      <p:cViewPr varScale="1">
        <p:scale>
          <a:sx n="74" d="100"/>
          <a:sy n="74" d="100"/>
        </p:scale>
        <p:origin x="1320"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r>
              <a:rPr lang="en-US"/>
              <a:t>Nhập môn CNTT&amp;TT</a:t>
            </a:r>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r>
              <a:rPr lang="en-US"/>
              <a:t>2016</a:t>
            </a:r>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C752D2C8-BDAA-C846-93DE-8024D750DFE1}" type="slidenum">
              <a:rPr lang="en-US" smtClean="0"/>
              <a:pPr/>
              <a:t>‹#›</a:t>
            </a:fld>
            <a:endParaRPr lang="en-US"/>
          </a:p>
        </p:txBody>
      </p:sp>
    </p:spTree>
    <p:extLst>
      <p:ext uri="{BB962C8B-B14F-4D97-AF65-F5344CB8AC3E}">
        <p14:creationId xmlns:p14="http://schemas.microsoft.com/office/powerpoint/2010/main" val="828529149"/>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r>
              <a:rPr lang="en-US"/>
              <a:t>Nhập môn CNTT&amp;TT</a:t>
            </a:r>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r>
              <a:rPr lang="en-US"/>
              <a:t>2016</a:t>
            </a:r>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8FEAD6D3-E3A6-4306-A906-2CB27FEAA95E}" type="slidenum">
              <a:rPr lang="en-US" smtClean="0"/>
              <a:pPr/>
              <a:t>‹#›</a:t>
            </a:fld>
            <a:endParaRPr lang="en-US"/>
          </a:p>
        </p:txBody>
      </p:sp>
    </p:spTree>
    <p:extLst>
      <p:ext uri="{BB962C8B-B14F-4D97-AF65-F5344CB8AC3E}">
        <p14:creationId xmlns:p14="http://schemas.microsoft.com/office/powerpoint/2010/main" val="3156700759"/>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tuoitre.vn/tin/chinh-tri-xa-hoi/moi-truong/20091026/vu-an-te-bao-mam-ong-hwang-woo-suk-lanh-2-nam-tu/344449.htm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EAD6D3-E3A6-4306-A906-2CB27FEAA95E}" type="slidenum">
              <a:rPr lang="en-US" smtClean="0"/>
              <a:pPr/>
              <a:t>1</a:t>
            </a:fld>
            <a:endParaRPr lang="en-US"/>
          </a:p>
        </p:txBody>
      </p:sp>
      <p:sp>
        <p:nvSpPr>
          <p:cNvPr id="5" name="Date Placeholder 4"/>
          <p:cNvSpPr>
            <a:spLocks noGrp="1"/>
          </p:cNvSpPr>
          <p:nvPr>
            <p:ph type="dt" idx="11"/>
          </p:nvPr>
        </p:nvSpPr>
        <p:spPr/>
        <p:txBody>
          <a:bodyPr/>
          <a:lstStyle/>
          <a:p>
            <a:r>
              <a:rPr lang="en-US"/>
              <a:t>2016</a:t>
            </a:r>
          </a:p>
        </p:txBody>
      </p:sp>
      <p:sp>
        <p:nvSpPr>
          <p:cNvPr id="6" name="Footer Placeholder 5"/>
          <p:cNvSpPr>
            <a:spLocks noGrp="1"/>
          </p:cNvSpPr>
          <p:nvPr>
            <p:ph type="ftr" sz="quarter" idx="12"/>
          </p:nvPr>
        </p:nvSpPr>
        <p:spPr/>
        <p:txBody>
          <a:bodyPr/>
          <a:lstStyle/>
          <a:p>
            <a:endParaRPr lang="en-US"/>
          </a:p>
        </p:txBody>
      </p:sp>
      <p:sp>
        <p:nvSpPr>
          <p:cNvPr id="7" name="Header Placeholder 6"/>
          <p:cNvSpPr>
            <a:spLocks noGrp="1"/>
          </p:cNvSpPr>
          <p:nvPr>
            <p:ph type="hdr" sz="quarter" idx="13"/>
          </p:nvPr>
        </p:nvSpPr>
        <p:spPr/>
        <p:txBody>
          <a:bodyPr/>
          <a:lstStyle/>
          <a:p>
            <a:r>
              <a:rPr lang="en-US"/>
              <a:t>Nhập môn CNTT&amp;TT</a:t>
            </a:r>
          </a:p>
        </p:txBody>
      </p:sp>
    </p:spTree>
    <p:extLst>
      <p:ext uri="{BB962C8B-B14F-4D97-AF65-F5344CB8AC3E}">
        <p14:creationId xmlns:p14="http://schemas.microsoft.com/office/powerpoint/2010/main" val="2325333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citation is given, but it isn’t made clear that the citation refers to the whole block of text. Also, there is nothing to indicate that the wording is unoriginal— despite a few small changes, the text is copied. </a:t>
            </a:r>
            <a:endParaRPr lang="en-US" dirty="0"/>
          </a:p>
          <a:p>
            <a:endParaRPr lang="en-VN" dirty="0"/>
          </a:p>
        </p:txBody>
      </p:sp>
      <p:sp>
        <p:nvSpPr>
          <p:cNvPr id="4" name="Header Placeholder 3"/>
          <p:cNvSpPr>
            <a:spLocks noGrp="1"/>
          </p:cNvSpPr>
          <p:nvPr>
            <p:ph type="hdr" sz="quarter"/>
          </p:nvPr>
        </p:nvSpPr>
        <p:spPr/>
        <p:txBody>
          <a:bodyPr/>
          <a:lstStyle/>
          <a:p>
            <a:r>
              <a:rPr lang="en-US"/>
              <a:t>Nhập môn CNTT&amp;TT</a:t>
            </a:r>
          </a:p>
        </p:txBody>
      </p:sp>
      <p:sp>
        <p:nvSpPr>
          <p:cNvPr id="5" name="Date Placeholder 4"/>
          <p:cNvSpPr>
            <a:spLocks noGrp="1"/>
          </p:cNvSpPr>
          <p:nvPr>
            <p:ph type="dt" idx="1"/>
          </p:nvPr>
        </p:nvSpPr>
        <p:spPr/>
        <p:txBody>
          <a:bodyPr/>
          <a:lstStyle/>
          <a:p>
            <a:r>
              <a:rPr lang="en-US"/>
              <a:t>2016</a:t>
            </a:r>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8FEAD6D3-E3A6-4306-A906-2CB27FEAA95E}" type="slidenum">
              <a:rPr lang="en-US" smtClean="0"/>
              <a:pPr/>
              <a:t>19</a:t>
            </a:fld>
            <a:endParaRPr lang="en-US"/>
          </a:p>
        </p:txBody>
      </p:sp>
    </p:spTree>
    <p:extLst>
      <p:ext uri="{BB962C8B-B14F-4D97-AF65-F5344CB8AC3E}">
        <p14:creationId xmlns:p14="http://schemas.microsoft.com/office/powerpoint/2010/main" val="5975867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restating: </a:t>
            </a:r>
            <a:r>
              <a:rPr lang="en-US" sz="1200" b="1" dirty="0" err="1"/>
              <a:t>trình</a:t>
            </a:r>
            <a:r>
              <a:rPr lang="en-US" sz="1200" b="1" dirty="0"/>
              <a:t> </a:t>
            </a:r>
            <a:r>
              <a:rPr lang="en-US" sz="1200" b="1" dirty="0" err="1"/>
              <a:t>bày</a:t>
            </a:r>
            <a:r>
              <a:rPr lang="en-US" sz="1200" b="1" dirty="0"/>
              <a:t> </a:t>
            </a:r>
            <a:r>
              <a:rPr lang="en-US" sz="1200" b="1" dirty="0" err="1"/>
              <a:t>lại</a:t>
            </a:r>
            <a:endParaRPr lang="en-VN" dirty="0"/>
          </a:p>
        </p:txBody>
      </p:sp>
      <p:sp>
        <p:nvSpPr>
          <p:cNvPr id="4" name="Header Placeholder 3"/>
          <p:cNvSpPr>
            <a:spLocks noGrp="1"/>
          </p:cNvSpPr>
          <p:nvPr>
            <p:ph type="hdr" sz="quarter"/>
          </p:nvPr>
        </p:nvSpPr>
        <p:spPr/>
        <p:txBody>
          <a:bodyPr/>
          <a:lstStyle/>
          <a:p>
            <a:r>
              <a:rPr lang="en-US"/>
              <a:t>Nhập môn CNTT&amp;TT</a:t>
            </a:r>
          </a:p>
        </p:txBody>
      </p:sp>
      <p:sp>
        <p:nvSpPr>
          <p:cNvPr id="5" name="Date Placeholder 4"/>
          <p:cNvSpPr>
            <a:spLocks noGrp="1"/>
          </p:cNvSpPr>
          <p:nvPr>
            <p:ph type="dt" idx="1"/>
          </p:nvPr>
        </p:nvSpPr>
        <p:spPr/>
        <p:txBody>
          <a:bodyPr/>
          <a:lstStyle/>
          <a:p>
            <a:r>
              <a:rPr lang="en-US"/>
              <a:t>2016</a:t>
            </a:r>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8FEAD6D3-E3A6-4306-A906-2CB27FEAA95E}" type="slidenum">
              <a:rPr lang="en-US" smtClean="0"/>
              <a:pPr/>
              <a:t>23</a:t>
            </a:fld>
            <a:endParaRPr lang="en-US"/>
          </a:p>
        </p:txBody>
      </p:sp>
    </p:spTree>
    <p:extLst>
      <p:ext uri="{BB962C8B-B14F-4D97-AF65-F5344CB8AC3E}">
        <p14:creationId xmlns:p14="http://schemas.microsoft.com/office/powerpoint/2010/main" val="6769174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Not good. The paraphrased sentence is too close to the original – most of the words are the same, and the word order is similar.</a:t>
            </a:r>
          </a:p>
          <a:p>
            <a:r>
              <a:rPr lang="en-US" sz="1200" b="0" i="0" kern="1200" dirty="0">
                <a:solidFill>
                  <a:schemeClr val="tx1"/>
                </a:solidFill>
                <a:effectLst/>
                <a:latin typeface="+mn-lt"/>
                <a:ea typeface="+mn-ea"/>
                <a:cs typeface="+mn-cs"/>
              </a:rPr>
              <a:t>keep the meaning change the word order change most of the words give reference details.</a:t>
            </a:r>
            <a:endParaRPr lang="vi-VN" dirty="0"/>
          </a:p>
        </p:txBody>
      </p:sp>
      <p:sp>
        <p:nvSpPr>
          <p:cNvPr id="4" name="Slide Number Placeholder 3"/>
          <p:cNvSpPr>
            <a:spLocks noGrp="1"/>
          </p:cNvSpPr>
          <p:nvPr>
            <p:ph type="sldNum" sz="quarter" idx="5"/>
          </p:nvPr>
        </p:nvSpPr>
        <p:spPr/>
        <p:txBody>
          <a:bodyPr/>
          <a:lstStyle/>
          <a:p>
            <a:fld id="{B5DA17C6-0C4F-1948-9B7C-0F8DEE0D7DC4}" type="slidenum">
              <a:rPr lang="en-US" smtClean="0"/>
              <a:t>31</a:t>
            </a:fld>
            <a:endParaRPr lang="en-US"/>
          </a:p>
        </p:txBody>
      </p:sp>
    </p:spTree>
    <p:extLst>
      <p:ext uri="{BB962C8B-B14F-4D97-AF65-F5344CB8AC3E}">
        <p14:creationId xmlns:p14="http://schemas.microsoft.com/office/powerpoint/2010/main" val="3894949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Good. The student has adequately </a:t>
            </a:r>
            <a:r>
              <a:rPr lang="en-US" sz="1200" b="0" i="0" kern="1200" dirty="0" err="1">
                <a:solidFill>
                  <a:schemeClr val="tx1"/>
                </a:solidFill>
                <a:effectLst/>
                <a:latin typeface="+mn-lt"/>
                <a:ea typeface="+mn-ea"/>
                <a:cs typeface="+mn-cs"/>
              </a:rPr>
              <a:t>summarised</a:t>
            </a:r>
            <a:r>
              <a:rPr lang="en-US" sz="1200" b="0" i="0" kern="1200" dirty="0">
                <a:solidFill>
                  <a:schemeClr val="tx1"/>
                </a:solidFill>
                <a:effectLst/>
                <a:latin typeface="+mn-lt"/>
                <a:ea typeface="+mn-ea"/>
                <a:cs typeface="+mn-cs"/>
              </a:rPr>
              <a:t> the authors’ ideas in the first sentence and correctly referenced it, thus showing that the idea in the second sentence is the student’s and not the authors’. When you </a:t>
            </a:r>
            <a:r>
              <a:rPr lang="en-US" sz="1200" b="0" i="0" kern="1200" dirty="0" err="1">
                <a:solidFill>
                  <a:schemeClr val="tx1"/>
                </a:solidFill>
                <a:effectLst/>
                <a:latin typeface="+mn-lt"/>
                <a:ea typeface="+mn-ea"/>
                <a:cs typeface="+mn-cs"/>
              </a:rPr>
              <a:t>summarise</a:t>
            </a:r>
            <a:r>
              <a:rPr lang="en-US" sz="1200" b="0" i="0" kern="1200" dirty="0">
                <a:solidFill>
                  <a:schemeClr val="tx1"/>
                </a:solidFill>
                <a:effectLst/>
                <a:latin typeface="+mn-lt"/>
                <a:ea typeface="+mn-ea"/>
                <a:cs typeface="+mn-cs"/>
              </a:rPr>
              <a:t> you need to: keep the author’s main ideas, avoid simply copying the author’s words, make it clear which ideas are yours, and which are the author’s, and give reference details.</a:t>
            </a:r>
            <a:endParaRPr lang="vi-VN" dirty="0"/>
          </a:p>
        </p:txBody>
      </p:sp>
      <p:sp>
        <p:nvSpPr>
          <p:cNvPr id="4" name="Slide Number Placeholder 3"/>
          <p:cNvSpPr>
            <a:spLocks noGrp="1"/>
          </p:cNvSpPr>
          <p:nvPr>
            <p:ph type="sldNum" sz="quarter" idx="5"/>
          </p:nvPr>
        </p:nvSpPr>
        <p:spPr/>
        <p:txBody>
          <a:bodyPr/>
          <a:lstStyle/>
          <a:p>
            <a:fld id="{B5DA17C6-0C4F-1948-9B7C-0F8DEE0D7DC4}" type="slidenum">
              <a:rPr lang="en-US" smtClean="0"/>
              <a:t>32</a:t>
            </a:fld>
            <a:endParaRPr lang="en-US"/>
          </a:p>
        </p:txBody>
      </p:sp>
    </p:spTree>
    <p:extLst>
      <p:ext uri="{BB962C8B-B14F-4D97-AF65-F5344CB8AC3E}">
        <p14:creationId xmlns:p14="http://schemas.microsoft.com/office/powerpoint/2010/main" val="1339517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Good. The student kept the author’s main idea, and made it clear that the idea was the author’s by providing the reference details.</a:t>
            </a:r>
            <a:endParaRPr lang="vi-VN" dirty="0"/>
          </a:p>
        </p:txBody>
      </p:sp>
      <p:sp>
        <p:nvSpPr>
          <p:cNvPr id="4" name="Slide Number Placeholder 3"/>
          <p:cNvSpPr>
            <a:spLocks noGrp="1"/>
          </p:cNvSpPr>
          <p:nvPr>
            <p:ph type="sldNum" sz="quarter" idx="5"/>
          </p:nvPr>
        </p:nvSpPr>
        <p:spPr/>
        <p:txBody>
          <a:bodyPr/>
          <a:lstStyle/>
          <a:p>
            <a:fld id="{B5DA17C6-0C4F-1948-9B7C-0F8DEE0D7DC4}" type="slidenum">
              <a:rPr lang="en-US" smtClean="0"/>
              <a:t>33</a:t>
            </a:fld>
            <a:endParaRPr lang="en-US"/>
          </a:p>
        </p:txBody>
      </p:sp>
    </p:spTree>
    <p:extLst>
      <p:ext uri="{BB962C8B-B14F-4D97-AF65-F5344CB8AC3E}">
        <p14:creationId xmlns:p14="http://schemas.microsoft.com/office/powerpoint/2010/main" val="35491225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NG. The student’s hasn't quoted correctly. When you quote someone else’s word, you have to write them exactly as they originally appear. You also need to: use quotation marks, and give reference details with the page/paragraph number.</a:t>
            </a:r>
            <a:endParaRPr lang="vi-VN" dirty="0"/>
          </a:p>
        </p:txBody>
      </p:sp>
      <p:sp>
        <p:nvSpPr>
          <p:cNvPr id="4" name="Slide Number Placeholder 3"/>
          <p:cNvSpPr>
            <a:spLocks noGrp="1"/>
          </p:cNvSpPr>
          <p:nvPr>
            <p:ph type="sldNum" sz="quarter" idx="5"/>
          </p:nvPr>
        </p:nvSpPr>
        <p:spPr/>
        <p:txBody>
          <a:bodyPr/>
          <a:lstStyle/>
          <a:p>
            <a:fld id="{B5DA17C6-0C4F-1948-9B7C-0F8DEE0D7DC4}" type="slidenum">
              <a:rPr lang="en-US" smtClean="0"/>
              <a:t>34</a:t>
            </a:fld>
            <a:endParaRPr lang="en-US"/>
          </a:p>
        </p:txBody>
      </p:sp>
    </p:spTree>
    <p:extLst>
      <p:ext uri="{BB962C8B-B14F-4D97-AF65-F5344CB8AC3E}">
        <p14:creationId xmlns:p14="http://schemas.microsoft.com/office/powerpoint/2010/main" val="7248250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NG. The student didn’t include the year of publication. When you reference, you need to give: the author’s surname, and the year of publication. You also need to include the page/paragraph number if you are quoting.</a:t>
            </a:r>
            <a:endParaRPr lang="vi-VN" dirty="0"/>
          </a:p>
        </p:txBody>
      </p:sp>
      <p:sp>
        <p:nvSpPr>
          <p:cNvPr id="4" name="Slide Number Placeholder 3"/>
          <p:cNvSpPr>
            <a:spLocks noGrp="1"/>
          </p:cNvSpPr>
          <p:nvPr>
            <p:ph type="sldNum" sz="quarter" idx="5"/>
          </p:nvPr>
        </p:nvSpPr>
        <p:spPr/>
        <p:txBody>
          <a:bodyPr/>
          <a:lstStyle/>
          <a:p>
            <a:fld id="{B5DA17C6-0C4F-1948-9B7C-0F8DEE0D7DC4}" type="slidenum">
              <a:rPr lang="en-US" smtClean="0"/>
              <a:t>35</a:t>
            </a:fld>
            <a:endParaRPr lang="en-US"/>
          </a:p>
        </p:txBody>
      </p:sp>
    </p:spTree>
    <p:extLst>
      <p:ext uri="{BB962C8B-B14F-4D97-AF65-F5344CB8AC3E}">
        <p14:creationId xmlns:p14="http://schemas.microsoft.com/office/powerpoint/2010/main" val="1332409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NG: </a:t>
            </a:r>
            <a:r>
              <a:rPr lang="en-US" sz="1200" b="0" i="0" kern="1200" dirty="0">
                <a:solidFill>
                  <a:schemeClr val="tx1"/>
                </a:solidFill>
                <a:effectLst/>
                <a:latin typeface="+mn-lt"/>
                <a:ea typeface="+mn-ea"/>
                <a:cs typeface="+mn-cs"/>
              </a:rPr>
              <a:t>The reference details should be placed before the full stop at the end of the first sentence to make it clear that those ideas are the author’s, in contrast to the second sentence. When you reference, you need to give: the author’s surname, the year of publication, and the page number if you are quoting.</a:t>
            </a:r>
            <a:endParaRPr lang="vi-VN" dirty="0"/>
          </a:p>
        </p:txBody>
      </p:sp>
      <p:sp>
        <p:nvSpPr>
          <p:cNvPr id="4" name="Slide Number Placeholder 3"/>
          <p:cNvSpPr>
            <a:spLocks noGrp="1"/>
          </p:cNvSpPr>
          <p:nvPr>
            <p:ph type="sldNum" sz="quarter" idx="5"/>
          </p:nvPr>
        </p:nvSpPr>
        <p:spPr/>
        <p:txBody>
          <a:bodyPr/>
          <a:lstStyle/>
          <a:p>
            <a:fld id="{B5DA17C6-0C4F-1948-9B7C-0F8DEE0D7DC4}" type="slidenum">
              <a:rPr lang="en-US" smtClean="0"/>
              <a:t>36</a:t>
            </a:fld>
            <a:endParaRPr lang="en-US"/>
          </a:p>
        </p:txBody>
      </p:sp>
    </p:spTree>
    <p:extLst>
      <p:ext uri="{BB962C8B-B14F-4D97-AF65-F5344CB8AC3E}">
        <p14:creationId xmlns:p14="http://schemas.microsoft.com/office/powerpoint/2010/main" val="2739276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Correct. The student’s writing is acceptable because they have paraphrased properly. When you paraphrase, you need to: keep the meaning, change the word order, change most of the words, and give reference details.</a:t>
            </a:r>
            <a:endParaRPr lang="vi-VN" dirty="0"/>
          </a:p>
        </p:txBody>
      </p:sp>
      <p:sp>
        <p:nvSpPr>
          <p:cNvPr id="4" name="Slide Number Placeholder 3"/>
          <p:cNvSpPr>
            <a:spLocks noGrp="1"/>
          </p:cNvSpPr>
          <p:nvPr>
            <p:ph type="sldNum" sz="quarter" idx="5"/>
          </p:nvPr>
        </p:nvSpPr>
        <p:spPr/>
        <p:txBody>
          <a:bodyPr/>
          <a:lstStyle/>
          <a:p>
            <a:fld id="{B5DA17C6-0C4F-1948-9B7C-0F8DEE0D7DC4}" type="slidenum">
              <a:rPr lang="en-US" smtClean="0"/>
              <a:t>37</a:t>
            </a:fld>
            <a:endParaRPr lang="en-US"/>
          </a:p>
        </p:txBody>
      </p:sp>
    </p:spTree>
    <p:extLst>
      <p:ext uri="{BB962C8B-B14F-4D97-AF65-F5344CB8AC3E}">
        <p14:creationId xmlns:p14="http://schemas.microsoft.com/office/powerpoint/2010/main" val="1019762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Nhập môn CNTT&amp;TT</a:t>
            </a:r>
          </a:p>
        </p:txBody>
      </p:sp>
      <p:sp>
        <p:nvSpPr>
          <p:cNvPr id="5" name="Date Placeholder 4"/>
          <p:cNvSpPr>
            <a:spLocks noGrp="1"/>
          </p:cNvSpPr>
          <p:nvPr>
            <p:ph type="dt" idx="11"/>
          </p:nvPr>
        </p:nvSpPr>
        <p:spPr/>
        <p:txBody>
          <a:bodyPr/>
          <a:lstStyle/>
          <a:p>
            <a:r>
              <a:rPr lang="en-US"/>
              <a:t>2016</a:t>
            </a:r>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8FEAD6D3-E3A6-4306-A906-2CB27FEAA95E}" type="slidenum">
              <a:rPr lang="en-US" smtClean="0"/>
              <a:pPr/>
              <a:t>2</a:t>
            </a:fld>
            <a:endParaRPr lang="en-US"/>
          </a:p>
        </p:txBody>
      </p:sp>
    </p:spTree>
    <p:extLst>
      <p:ext uri="{BB962C8B-B14F-4D97-AF65-F5344CB8AC3E}">
        <p14:creationId xmlns:p14="http://schemas.microsoft.com/office/powerpoint/2010/main" val="1262201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Falsification: sự làm giả</a:t>
            </a:r>
          </a:p>
          <a:p>
            <a:r>
              <a:rPr lang="en-VN" dirty="0"/>
              <a:t>Fabrication: sự bịa đặt, hư cấu</a:t>
            </a:r>
          </a:p>
          <a:p>
            <a:r>
              <a:rPr lang="en-US" dirty="0"/>
              <a:t>misconduct: </a:t>
            </a:r>
            <a:r>
              <a:rPr lang="en-US" dirty="0" err="1"/>
              <a:t>hành</a:t>
            </a:r>
            <a:r>
              <a:rPr lang="en-US" dirty="0"/>
              <a:t> vi </a:t>
            </a:r>
            <a:r>
              <a:rPr lang="en-US" dirty="0" err="1"/>
              <a:t>không</a:t>
            </a:r>
            <a:r>
              <a:rPr lang="en-US" dirty="0"/>
              <a:t> </a:t>
            </a:r>
            <a:r>
              <a:rPr lang="en-US" dirty="0" err="1"/>
              <a:t>đứng</a:t>
            </a:r>
            <a:r>
              <a:rPr lang="en-US" dirty="0"/>
              <a:t> </a:t>
            </a:r>
            <a:r>
              <a:rPr lang="en-US" dirty="0" err="1"/>
              <a:t>đắn</a:t>
            </a:r>
            <a:r>
              <a:rPr lang="en-US" dirty="0"/>
              <a:t>, </a:t>
            </a:r>
            <a:r>
              <a:rPr lang="en-US" dirty="0" err="1"/>
              <a:t>sai</a:t>
            </a:r>
            <a:r>
              <a:rPr lang="en-US" dirty="0"/>
              <a:t> </a:t>
            </a:r>
            <a:r>
              <a:rPr lang="en-US" dirty="0" err="1"/>
              <a:t>trái</a:t>
            </a:r>
            <a:endParaRPr lang="en-VN" dirty="0"/>
          </a:p>
        </p:txBody>
      </p:sp>
      <p:sp>
        <p:nvSpPr>
          <p:cNvPr id="4" name="Header Placeholder 3"/>
          <p:cNvSpPr>
            <a:spLocks noGrp="1"/>
          </p:cNvSpPr>
          <p:nvPr>
            <p:ph type="hdr" sz="quarter"/>
          </p:nvPr>
        </p:nvSpPr>
        <p:spPr/>
        <p:txBody>
          <a:bodyPr/>
          <a:lstStyle/>
          <a:p>
            <a:r>
              <a:rPr lang="en-US"/>
              <a:t>Nhập môn CNTT&amp;TT</a:t>
            </a:r>
          </a:p>
        </p:txBody>
      </p:sp>
      <p:sp>
        <p:nvSpPr>
          <p:cNvPr id="5" name="Date Placeholder 4"/>
          <p:cNvSpPr>
            <a:spLocks noGrp="1"/>
          </p:cNvSpPr>
          <p:nvPr>
            <p:ph type="dt" idx="1"/>
          </p:nvPr>
        </p:nvSpPr>
        <p:spPr/>
        <p:txBody>
          <a:bodyPr/>
          <a:lstStyle/>
          <a:p>
            <a:r>
              <a:rPr lang="en-US"/>
              <a:t>2016</a:t>
            </a:r>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8FEAD6D3-E3A6-4306-A906-2CB27FEAA95E}" type="slidenum">
              <a:rPr lang="en-US" smtClean="0"/>
              <a:pPr/>
              <a:t>8</a:t>
            </a:fld>
            <a:endParaRPr lang="en-US"/>
          </a:p>
        </p:txBody>
      </p:sp>
    </p:spTree>
    <p:extLst>
      <p:ext uri="{BB962C8B-B14F-4D97-AF65-F5344CB8AC3E}">
        <p14:creationId xmlns:p14="http://schemas.microsoft.com/office/powerpoint/2010/main" val="4077701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vi-VN" sz="1200" b="0" kern="1200" dirty="0">
                <a:solidFill>
                  <a:schemeClr val="tx1"/>
                </a:solidFill>
                <a:effectLst/>
                <a:latin typeface="+mn-lt"/>
                <a:ea typeface="+mn-ea"/>
                <a:cs typeface="+mn-cs"/>
              </a:rPr>
              <a:t>bà Obokata đã công bố công trình nghiên cứu của mình trên tạp chí uy tín </a:t>
            </a:r>
            <a:r>
              <a:rPr lang="vi-VN" sz="1200" b="0" i="1" kern="1200" dirty="0">
                <a:solidFill>
                  <a:schemeClr val="tx1"/>
                </a:solidFill>
                <a:effectLst/>
                <a:latin typeface="+mn-lt"/>
                <a:ea typeface="+mn-ea"/>
                <a:cs typeface="+mn-cs"/>
              </a:rPr>
              <a:t>Nature</a:t>
            </a:r>
            <a:r>
              <a:rPr lang="vi-VN" sz="1200" b="0" kern="1200" dirty="0">
                <a:solidFill>
                  <a:schemeClr val="tx1"/>
                </a:solidFill>
                <a:effectLst/>
                <a:latin typeface="+mn-lt"/>
                <a:ea typeface="+mn-ea"/>
                <a:cs typeface="+mn-cs"/>
              </a:rPr>
              <a:t>, nói rằng tế bào gốc có thể được tạo ra nhanh hơn và rẻ hơn. </a:t>
            </a:r>
          </a:p>
          <a:p>
            <a:pPr fontAlgn="base"/>
            <a:r>
              <a:rPr lang="vi-VN" sz="1200" b="0" kern="1200" dirty="0">
                <a:solidFill>
                  <a:schemeClr val="tx1"/>
                </a:solidFill>
                <a:effectLst/>
                <a:latin typeface="+mn-lt"/>
                <a:ea typeface="+mn-ea"/>
                <a:cs typeface="+mn-cs"/>
              </a:rPr>
              <a:t>Viện nghiên cứu Riken sau đó đã thử lặp lại các kết quả của bà, nhưng không thành công, làm dấy lên nghi ngờ rằng bà đã làm giả công trình nghiên cứu.</a:t>
            </a:r>
          </a:p>
          <a:p>
            <a:pPr fontAlgn="base"/>
            <a:r>
              <a:rPr lang="vi-VN" sz="1200" b="0" kern="1200" dirty="0">
                <a:solidFill>
                  <a:schemeClr val="tx1"/>
                </a:solidFill>
                <a:effectLst/>
                <a:latin typeface="+mn-lt"/>
                <a:ea typeface="+mn-ea"/>
                <a:cs typeface="+mn-cs"/>
              </a:rPr>
              <a:t>Bà Obokata sau đó bị buộc tội có hành vi sai trái. Bài báo về nghiên cứu của bà cũng bị rút khỏi tạp chí </a:t>
            </a:r>
            <a:r>
              <a:rPr lang="vi-VN" sz="1200" b="0" i="1" kern="1200" dirty="0">
                <a:solidFill>
                  <a:schemeClr val="tx1"/>
                </a:solidFill>
                <a:effectLst/>
                <a:latin typeface="+mn-lt"/>
                <a:ea typeface="+mn-ea"/>
                <a:cs typeface="+mn-cs"/>
              </a:rPr>
              <a:t>Nature</a:t>
            </a:r>
            <a:r>
              <a:rPr lang="vi-VN" sz="1200" b="0" kern="1200" dirty="0">
                <a:solidFill>
                  <a:schemeClr val="tx1"/>
                </a:solidFill>
                <a:effectLst/>
                <a:latin typeface="+mn-lt"/>
                <a:ea typeface="+mn-ea"/>
                <a:cs typeface="+mn-cs"/>
              </a:rPr>
              <a:t>.</a:t>
            </a:r>
          </a:p>
          <a:p>
            <a:pPr fontAlgn="base"/>
            <a:r>
              <a:rPr lang="vi-VN" sz="1200" b="0" kern="1200" dirty="0">
                <a:solidFill>
                  <a:schemeClr val="tx1"/>
                </a:solidFill>
                <a:effectLst/>
                <a:latin typeface="+mn-lt"/>
                <a:ea typeface="+mn-ea"/>
                <a:cs typeface="+mn-cs"/>
              </a:rPr>
              <a:t>Ngày 19-12, bà Obokata thông báo từ chức. Tuy nhiên bà không thừa nhận gian lận trong nghiên cứu, thay vào đó bà nói: "Tôi đã làm việc cật lực trong ba tháng để có được kết quả đáng kể trên, nhưng giờ tôi quá mệt mỏi và vô cùng bối rối ...". </a:t>
            </a:r>
          </a:p>
          <a:p>
            <a:pPr fontAlgn="base"/>
            <a:r>
              <a:rPr lang="vi-VN" sz="1200" b="0" kern="1200" dirty="0">
                <a:solidFill>
                  <a:schemeClr val="tx1"/>
                </a:solidFill>
                <a:effectLst/>
                <a:latin typeface="+mn-lt"/>
                <a:ea typeface="+mn-ea"/>
                <a:cs typeface="+mn-cs"/>
              </a:rPr>
              <a:t>"Tôi nhận trách nhiệm vì đã gây phiền hà cho một số người vì sự thiếu kinh nghiệm của tôi. Tôi thậm chí không thể tìm được từ ngữ nào để xin lỗi", bà nói thêm.</a:t>
            </a:r>
          </a:p>
          <a:p>
            <a:pPr fontAlgn="base"/>
            <a:r>
              <a:rPr lang="vi-VN" sz="1200" b="0" kern="1200" dirty="0">
                <a:solidFill>
                  <a:schemeClr val="tx1"/>
                </a:solidFill>
                <a:effectLst/>
                <a:latin typeface="+mn-lt"/>
                <a:ea typeface="+mn-ea"/>
                <a:cs typeface="+mn-cs"/>
              </a:rPr>
              <a:t>Theo BBC, Viện nghiên cứu Riken đã chấp thuận đơn từ chức của bà.</a:t>
            </a:r>
          </a:p>
          <a:p>
            <a:pPr fontAlgn="base"/>
            <a:r>
              <a:rPr lang="vi-VN" sz="1200" b="0" kern="1200" dirty="0">
                <a:solidFill>
                  <a:schemeClr val="tx1"/>
                </a:solidFill>
                <a:effectLst/>
                <a:latin typeface="+mn-lt"/>
                <a:ea typeface="+mn-ea"/>
                <a:cs typeface="+mn-cs"/>
              </a:rPr>
              <a:t>Tế bào gốc có thể trở thành bất kỳ loại mô nào trên cơ thể người và có tiềm năng rất lớn trong y học. Chúng đã và đang được nghiên cứu để điều trị các tổn thương do đau tim và giúp phục hồi thị lực.</a:t>
            </a:r>
          </a:p>
          <a:p>
            <a:endParaRPr lang="en-VN" dirty="0"/>
          </a:p>
        </p:txBody>
      </p:sp>
      <p:sp>
        <p:nvSpPr>
          <p:cNvPr id="4" name="Slide Number Placeholder 3"/>
          <p:cNvSpPr>
            <a:spLocks noGrp="1"/>
          </p:cNvSpPr>
          <p:nvPr>
            <p:ph type="sldNum" sz="quarter" idx="5"/>
          </p:nvPr>
        </p:nvSpPr>
        <p:spPr/>
        <p:txBody>
          <a:bodyPr/>
          <a:lstStyle/>
          <a:p>
            <a:fld id="{B5DA17C6-0C4F-1948-9B7C-0F8DEE0D7DC4}" type="slidenum">
              <a:rPr lang="en-US" smtClean="0"/>
              <a:t>9</a:t>
            </a:fld>
            <a:endParaRPr lang="en-US"/>
          </a:p>
        </p:txBody>
      </p:sp>
    </p:spTree>
    <p:extLst>
      <p:ext uri="{BB962C8B-B14F-4D97-AF65-F5344CB8AC3E}">
        <p14:creationId xmlns:p14="http://schemas.microsoft.com/office/powerpoint/2010/main" val="3204613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vi-VN" sz="1200" b="0" kern="1200" dirty="0">
                <a:solidFill>
                  <a:schemeClr val="tx1"/>
                </a:solidFill>
                <a:effectLst/>
                <a:latin typeface="+mn-lt"/>
                <a:ea typeface="+mn-ea"/>
                <a:cs typeface="+mn-cs"/>
              </a:rPr>
              <a:t>Bà không phải là nhà khoa học đầu tiên dính líu đến bê bối tế bào gốc.</a:t>
            </a:r>
          </a:p>
          <a:p>
            <a:pPr fontAlgn="base"/>
            <a:r>
              <a:rPr lang="vi-VN" sz="1200" b="0" kern="1200" dirty="0">
                <a:solidFill>
                  <a:schemeClr val="tx1"/>
                </a:solidFill>
                <a:effectLst/>
                <a:latin typeface="+mn-lt"/>
                <a:ea typeface="+mn-ea"/>
                <a:cs typeface="+mn-cs"/>
              </a:rPr>
              <a:t>Năm 2004, ông Hwang Woo Suk - nhà khoa học tế bào gốc rất nổi tiếng của Hàn Quốc lúc đó, cũng phải từ chức sau khi bị phát hiện làm giả một nghiên cứu tế bào gốc. Ông còn </a:t>
            </a:r>
            <a:r>
              <a:rPr lang="vi-VN" sz="1200" b="0" u="none" strike="noStrike" kern="1200" dirty="0">
                <a:solidFill>
                  <a:schemeClr val="tx1"/>
                </a:solidFill>
                <a:effectLst/>
                <a:latin typeface="+mn-lt"/>
                <a:ea typeface="+mn-ea"/>
                <a:cs typeface="+mn-cs"/>
                <a:hlinkClick r:id="rId3"/>
              </a:rPr>
              <a:t>bị phạt tù</a:t>
            </a:r>
            <a:r>
              <a:rPr lang="vi-VN" sz="1200" b="0" kern="1200" dirty="0">
                <a:solidFill>
                  <a:schemeClr val="tx1"/>
                </a:solidFill>
                <a:effectLst/>
                <a:latin typeface="+mn-lt"/>
                <a:ea typeface="+mn-ea"/>
                <a:cs typeface="+mn-cs"/>
              </a:rPr>
              <a:t> do tội biển thủ và mua trứng người bất hợp pháp.</a:t>
            </a:r>
          </a:p>
          <a:p>
            <a:endParaRPr lang="vi-VN" sz="1200" b="0" i="0" kern="1200" dirty="0">
              <a:solidFill>
                <a:schemeClr val="tx1"/>
              </a:solidFill>
              <a:effectLst/>
              <a:latin typeface="+mn-lt"/>
              <a:ea typeface="+mn-ea"/>
              <a:cs typeface="+mn-cs"/>
            </a:endParaRPr>
          </a:p>
          <a:p>
            <a:r>
              <a:rPr lang="vi-VN" sz="1200" b="0" i="0" kern="1200" dirty="0">
                <a:solidFill>
                  <a:schemeClr val="tx1"/>
                </a:solidFill>
                <a:effectLst/>
                <a:latin typeface="+mn-lt"/>
                <a:ea typeface="+mn-ea"/>
                <a:cs typeface="+mn-cs"/>
              </a:rPr>
              <a:t>Năm 2004, Tiến sĩ Hwang Woo Suk viết một bài báo đăng trên tạp chí "Khoa học" nổi tiếng của Mỹ rằng nhóm nghiên cứu của ông đã tạo ra được tế bào gốc từ phôi thai người được nhân bản vô tính. Nếu đúng như vậy thì đây là bước đột phá chưa tùng có trong ngành y học và có thể mang lại cơ hội chữa trị nhiều bệnh hiểm nghèo.</a:t>
            </a:r>
            <a:br>
              <a:rPr lang="vi-VN" dirty="0"/>
            </a:br>
            <a:br>
              <a:rPr lang="vi-VN" dirty="0"/>
            </a:br>
            <a:r>
              <a:rPr lang="vi-VN" sz="1200" b="0" i="0" kern="1200" dirty="0">
                <a:solidFill>
                  <a:schemeClr val="tx1"/>
                </a:solidFill>
                <a:effectLst/>
                <a:latin typeface="+mn-lt"/>
                <a:ea typeface="+mn-ea"/>
                <a:cs typeface="+mn-cs"/>
              </a:rPr>
              <a:t>Tiến sĩ Hwang Woo Suk trở thành nhà khoa học nhân bản nổi tiếng thế giới, được chính phủ và các tổ chức cấp vốn hỗ trợ công trình nghiên cứu. Tuy nhiên, giới khoa học đã chứng minh tế bào gốc mà tiến sĩ Hwang Woo Suk nói đến không được tạo ra từ nhân bản vô tính.</a:t>
            </a:r>
          </a:p>
          <a:p>
            <a:r>
              <a:rPr lang="en-US" sz="1200" b="0" i="0" kern="1200" dirty="0" err="1">
                <a:solidFill>
                  <a:schemeClr val="tx1"/>
                </a:solidFill>
                <a:effectLst/>
                <a:latin typeface="+mn-lt"/>
                <a:ea typeface="+mn-ea"/>
                <a:cs typeface="+mn-cs"/>
              </a:rPr>
              <a:t>Một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điều</a:t>
            </a:r>
            <a:r>
              <a:rPr lang="en-US" sz="1200" b="0" i="0" kern="1200" dirty="0">
                <a:solidFill>
                  <a:schemeClr val="tx1"/>
                </a:solidFill>
                <a:effectLst/>
                <a:latin typeface="+mn-lt"/>
                <a:ea typeface="+mn-ea"/>
                <a:cs typeface="+mn-cs"/>
              </a:rPr>
              <a:t> an </a:t>
            </a:r>
            <a:r>
              <a:rPr lang="en-US" sz="1200" b="0" i="0" kern="1200" dirty="0" err="1">
                <a:solidFill>
                  <a:schemeClr val="tx1"/>
                </a:solidFill>
                <a:effectLst/>
                <a:latin typeface="+mn-lt"/>
                <a:ea typeface="+mn-ea"/>
                <a:cs typeface="+mn-cs"/>
              </a:rPr>
              <a:t>ủi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cho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tiến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sĩ</a:t>
            </a:r>
            <a:r>
              <a:rPr lang="en-US" sz="1200" b="0" i="0" kern="1200" dirty="0">
                <a:solidFill>
                  <a:schemeClr val="tx1"/>
                </a:solidFill>
                <a:effectLst/>
                <a:latin typeface="+mn-lt"/>
                <a:ea typeface="+mn-ea"/>
                <a:cs typeface="+mn-cs"/>
              </a:rPr>
              <a:t> Hwang Woo Suk </a:t>
            </a:r>
            <a:r>
              <a:rPr lang="en-US" sz="1200" b="0" i="0" kern="1200" dirty="0" err="1">
                <a:solidFill>
                  <a:schemeClr val="tx1"/>
                </a:solidFill>
                <a:effectLst/>
                <a:latin typeface="+mn-lt"/>
                <a:ea typeface="+mn-ea"/>
                <a:cs typeface="+mn-cs"/>
              </a:rPr>
              <a:t>là</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nhóm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thanh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thừa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nhận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chú</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chó</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nhân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bản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đầu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tiên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trên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thế</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giới</a:t>
            </a:r>
            <a:r>
              <a:rPr lang="en-US" sz="1200" b="0" i="0" kern="1200" dirty="0">
                <a:solidFill>
                  <a:schemeClr val="tx1"/>
                </a:solidFill>
                <a:effectLst/>
                <a:latin typeface="+mn-lt"/>
                <a:ea typeface="+mn-ea"/>
                <a:cs typeface="+mn-cs"/>
              </a:rPr>
              <a:t> ra </a:t>
            </a:r>
            <a:r>
              <a:rPr lang="en-US" sz="1200" b="0" i="0" kern="1200" dirty="0" err="1">
                <a:solidFill>
                  <a:schemeClr val="tx1"/>
                </a:solidFill>
                <a:effectLst/>
                <a:latin typeface="+mn-lt"/>
                <a:ea typeface="+mn-ea"/>
                <a:cs typeface="+mn-cs"/>
              </a:rPr>
              <a:t>đời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từ</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phòng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thí</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nghiệm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của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ông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là</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có</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thật</a:t>
            </a:r>
            <a:r>
              <a:rPr lang="en-US" sz="1200" b="0" i="0" kern="1200" dirty="0">
                <a:solidFill>
                  <a:schemeClr val="tx1"/>
                </a:solidFill>
                <a:effectLst/>
                <a:latin typeface="+mn-lt"/>
                <a:ea typeface="+mn-ea"/>
                <a:cs typeface="+mn-cs"/>
              </a:rPr>
              <a:t>.</a:t>
            </a:r>
            <a:endParaRPr lang="vi-VN" sz="1200" b="0" i="0" kern="1200" dirty="0">
              <a:solidFill>
                <a:schemeClr val="tx1"/>
              </a:solidFill>
              <a:effectLst/>
              <a:latin typeface="+mn-lt"/>
              <a:ea typeface="+mn-ea"/>
              <a:cs typeface="+mn-cs"/>
            </a:endParaRPr>
          </a:p>
          <a:p>
            <a:endParaRPr lang="vi-VN" sz="1200" b="0" i="0" kern="1200" dirty="0">
              <a:solidFill>
                <a:schemeClr val="tx1"/>
              </a:solidFill>
              <a:effectLst/>
              <a:latin typeface="+mn-lt"/>
              <a:ea typeface="+mn-ea"/>
              <a:cs typeface="+mn-cs"/>
            </a:endParaRPr>
          </a:p>
          <a:p>
            <a:r>
              <a:rPr lang="vi-VN" sz="1200" b="0" i="0" kern="1200" dirty="0">
                <a:solidFill>
                  <a:schemeClr val="tx1"/>
                </a:solidFill>
                <a:effectLst/>
                <a:latin typeface="+mn-lt"/>
                <a:ea typeface="+mn-ea"/>
                <a:cs typeface="+mn-cs"/>
              </a:rPr>
              <a:t>Ông bị mất việc, đền bù lại tiền cho nhà nước, và kết án 6 tháng tù treo vì tội tham ô và vi phạm đạo đức</a:t>
            </a:r>
            <a:endParaRPr lang="en-VN" dirty="0"/>
          </a:p>
        </p:txBody>
      </p:sp>
      <p:sp>
        <p:nvSpPr>
          <p:cNvPr id="4" name="Header Placeholder 3"/>
          <p:cNvSpPr>
            <a:spLocks noGrp="1"/>
          </p:cNvSpPr>
          <p:nvPr>
            <p:ph type="hdr" sz="quarter"/>
          </p:nvPr>
        </p:nvSpPr>
        <p:spPr/>
        <p:txBody>
          <a:bodyPr/>
          <a:lstStyle/>
          <a:p>
            <a:r>
              <a:rPr lang="en-US"/>
              <a:t>Nhập môn CNTT&amp;TT</a:t>
            </a:r>
          </a:p>
        </p:txBody>
      </p:sp>
      <p:sp>
        <p:nvSpPr>
          <p:cNvPr id="5" name="Date Placeholder 4"/>
          <p:cNvSpPr>
            <a:spLocks noGrp="1"/>
          </p:cNvSpPr>
          <p:nvPr>
            <p:ph type="dt" idx="1"/>
          </p:nvPr>
        </p:nvSpPr>
        <p:spPr/>
        <p:txBody>
          <a:bodyPr/>
          <a:lstStyle/>
          <a:p>
            <a:r>
              <a:rPr lang="en-US"/>
              <a:t>2016</a:t>
            </a:r>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8FEAD6D3-E3A6-4306-A906-2CB27FEAA95E}" type="slidenum">
              <a:rPr lang="en-US" smtClean="0"/>
              <a:pPr/>
              <a:t>11</a:t>
            </a:fld>
            <a:endParaRPr lang="en-US"/>
          </a:p>
        </p:txBody>
      </p:sp>
    </p:spTree>
    <p:extLst>
      <p:ext uri="{BB962C8B-B14F-4D97-AF65-F5344CB8AC3E}">
        <p14:creationId xmlns:p14="http://schemas.microsoft.com/office/powerpoint/2010/main" val="536691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vi-VN" sz="1200" b="0" i="0" kern="1200" dirty="0">
                <a:solidFill>
                  <a:schemeClr val="tx1"/>
                </a:solidFill>
                <a:effectLst/>
                <a:latin typeface="+mn-lt"/>
                <a:ea typeface="+mn-ea"/>
                <a:cs typeface="+mn-cs"/>
              </a:rPr>
              <a:t>Năm 1998, bác sỹ Wakefield bất ngờ tuyên bố trên tờ Lancet đã tìm ra nguyên nhân dẫn đến bệnh tự kỷ ở trẻ. Theo nghiên cứu của Wakefield, những vaccine ngăn ngừa bệnh sởi, quai bị, rubella tiêm cho trẻ ngay từ khi còn nhỏ chính là nguồn gốc của căn bệnh tự kỷ. Tuyên bố này đã gây sốc cho giới khoa học và rất nhiều bậc làm cha, mẹ bởi việc tiêm chủng phòng ngừa các bệnh con người dễ mắc phải như bệnh sởi là điều bắt buộc. Sau đó, một số đông những người làm cha, mẹ đã "tẩy chay" thuốc chủng ngừa và yêu cầu các nhà khoa học làm rõ vấn đề này.</a:t>
            </a:r>
          </a:p>
          <a:p>
            <a:r>
              <a:rPr lang="vi-VN" sz="1200" b="0" i="0" kern="1200" dirty="0">
                <a:solidFill>
                  <a:schemeClr val="tx1"/>
                </a:solidFill>
                <a:effectLst/>
                <a:latin typeface="+mn-lt"/>
                <a:ea typeface="+mn-ea"/>
                <a:cs typeface="+mn-cs"/>
              </a:rPr>
              <a:t>Từ cuộc "tẩy chay" đó, các nhà khoa học chính thức bắt tay tìm hiểu nghiên cứu của Wakefield nhưng họ không tìm ra được mối liên quan của vaccine chủng ngừa với căn bệnh tự kỷ. Cuối cùng, tạp chí BMJ của Hiệp hội Y khoa Anh uy tín chỉ đích danh nghiên cứu của nhà khoa học Andrew Wakefield hoàn toàn là gian lận. Các cuộc nghiên cứu sau đó khẳng định rằng không hề có mối liên hệ nào giữa bệnh tự kỷ và vaccine phòng ngừa.</a:t>
            </a:r>
          </a:p>
          <a:p>
            <a:r>
              <a:rPr lang="vi-VN" sz="1200" b="0" i="0" kern="1200" dirty="0">
                <a:solidFill>
                  <a:schemeClr val="tx1"/>
                </a:solidFill>
                <a:effectLst/>
                <a:latin typeface="+mn-lt"/>
                <a:ea typeface="+mn-ea"/>
                <a:cs typeface="+mn-cs"/>
              </a:rPr>
              <a:t> Nghiên cứu của bác sỹ Wakefield bị giới chuyên môn chê bai dữ dội sau khi các nhà giám định y khoa tại Anh cho biết, nghiên cứu này không đạt chuẩn đạo đức, không đưa ra được liên hệ và nhất là khi giới báo chí phanh phui ra việc Wakefield nhận tiền từ luật sư.</a:t>
            </a:r>
          </a:p>
          <a:p>
            <a:r>
              <a:rPr lang="vi-VN" sz="1200" b="0" i="0" kern="1200" dirty="0">
                <a:solidFill>
                  <a:schemeClr val="tx1"/>
                </a:solidFill>
                <a:effectLst/>
                <a:latin typeface="+mn-lt"/>
                <a:ea typeface="+mn-ea"/>
                <a:cs typeface="+mn-cs"/>
              </a:rPr>
              <a:t>Các luật sư này đang làm việc cho các phụ huynh nghi ngờ con mình bị tự kỷ là do chủng ngừa gây ra. Nói một cách khác, việc "nhận phong bì" của bác sỹ Wakefield từ những người có ý định khởi kiện các công ty sản xuất vaccine đã làm cho nghiên cứu của ông không trung thực và mất đạo đức.</a:t>
            </a:r>
          </a:p>
          <a:p>
            <a:r>
              <a:rPr lang="vi-VN" sz="1200" b="0" i="0" kern="1200" dirty="0">
                <a:solidFill>
                  <a:schemeClr val="tx1"/>
                </a:solidFill>
                <a:effectLst/>
                <a:latin typeface="+mn-lt"/>
                <a:ea typeface="+mn-ea"/>
                <a:cs typeface="+mn-cs"/>
              </a:rPr>
              <a:t>Được biết, để thực hiện nghiên cứu, bác sỹ Wakefield cùng hai đồng nghiệp khác đã lấy mẫu máu của một số trẻ nhỏ tới dự sinh nhật con mình và cho chúng 5 bảng Anh (hơn 7 USD) để giữ im lặng. Tuy nhiên, do Wakefield có tính khoe khoang, đem chuyện lấy máu trẻ nhỏ bất hợp pháp để nghiên cứu ra làm trò đùa ở các buổi tiệc nên mọi chuyện bị bại lộ. Hội đồng Y khoa Anh sau đó truất quyền hành nghề của Wakefield.</a:t>
            </a:r>
          </a:p>
          <a:p>
            <a:r>
              <a:rPr lang="vi-VN" sz="1200" b="0" i="0" kern="1200" dirty="0">
                <a:solidFill>
                  <a:schemeClr val="tx1"/>
                </a:solidFill>
                <a:effectLst/>
                <a:latin typeface="+mn-lt"/>
                <a:ea typeface="+mn-ea"/>
                <a:cs typeface="+mn-cs"/>
              </a:rPr>
              <a:t>Điều tai hại là nghiên cứu của Wakefield đã làm dấy lên phong trào chống dùng vaccine kéo dài đến tận ngày nay. Các nhà nghiên cứu cho biết, rất đông các bậc phụ huynh đã sợ hãi mà ngưng tiêm phòng vaccine sởi, quai bị, rubella cho con họ, dẫn đến sự bùng phát trở lại của bệnh sởi tại nhiều nước, vốn trước đó hầu như đã diệt trừ triệt để. Kể từ khi nghiên cứu của Wakefiled công bố, hầu như năm nào ở châu Âu cũng có đợt bùng phát bệnh sởi.</a:t>
            </a:r>
          </a:p>
          <a:p>
            <a:endParaRPr lang="en-VN" dirty="0"/>
          </a:p>
          <a:p>
            <a:endParaRPr lang="en-VN" dirty="0"/>
          </a:p>
        </p:txBody>
      </p:sp>
      <p:sp>
        <p:nvSpPr>
          <p:cNvPr id="4" name="Header Placeholder 3"/>
          <p:cNvSpPr>
            <a:spLocks noGrp="1"/>
          </p:cNvSpPr>
          <p:nvPr>
            <p:ph type="hdr" sz="quarter"/>
          </p:nvPr>
        </p:nvSpPr>
        <p:spPr/>
        <p:txBody>
          <a:bodyPr/>
          <a:lstStyle/>
          <a:p>
            <a:r>
              <a:rPr lang="en-US"/>
              <a:t>Nhập môn CNTT&amp;TT</a:t>
            </a:r>
          </a:p>
        </p:txBody>
      </p:sp>
      <p:sp>
        <p:nvSpPr>
          <p:cNvPr id="5" name="Date Placeholder 4"/>
          <p:cNvSpPr>
            <a:spLocks noGrp="1"/>
          </p:cNvSpPr>
          <p:nvPr>
            <p:ph type="dt" idx="1"/>
          </p:nvPr>
        </p:nvSpPr>
        <p:spPr/>
        <p:txBody>
          <a:bodyPr/>
          <a:lstStyle/>
          <a:p>
            <a:r>
              <a:rPr lang="en-US"/>
              <a:t>2016</a:t>
            </a:r>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8FEAD6D3-E3A6-4306-A906-2CB27FEAA95E}" type="slidenum">
              <a:rPr lang="en-US" smtClean="0"/>
              <a:pPr/>
              <a:t>12</a:t>
            </a:fld>
            <a:endParaRPr lang="en-US"/>
          </a:p>
        </p:txBody>
      </p:sp>
    </p:spTree>
    <p:extLst>
      <p:ext uri="{BB962C8B-B14F-4D97-AF65-F5344CB8AC3E}">
        <p14:creationId xmlns:p14="http://schemas.microsoft.com/office/powerpoint/2010/main" val="885712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Science</a:t>
            </a:r>
            <a:r>
              <a:rPr lang="en-US" sz="1200" b="0" i="0" kern="1200" dirty="0">
                <a:solidFill>
                  <a:schemeClr val="tx1"/>
                </a:solidFill>
                <a:effectLst/>
                <a:latin typeface="+mn-lt"/>
                <a:ea typeface="+mn-ea"/>
                <a:cs typeface="+mn-cs"/>
              </a:rPr>
              <a:t> receives 12,000 submissions per year—and the number is rising—of which less than 8% are accepted</a:t>
            </a:r>
            <a:endParaRPr lang="en-VN" dirty="0"/>
          </a:p>
        </p:txBody>
      </p:sp>
      <p:sp>
        <p:nvSpPr>
          <p:cNvPr id="4" name="Header Placeholder 3"/>
          <p:cNvSpPr>
            <a:spLocks noGrp="1"/>
          </p:cNvSpPr>
          <p:nvPr>
            <p:ph type="hdr" sz="quarter"/>
          </p:nvPr>
        </p:nvSpPr>
        <p:spPr/>
        <p:txBody>
          <a:bodyPr/>
          <a:lstStyle/>
          <a:p>
            <a:r>
              <a:rPr lang="en-US"/>
              <a:t>Nhập môn CNTT&amp;TT</a:t>
            </a:r>
          </a:p>
        </p:txBody>
      </p:sp>
      <p:sp>
        <p:nvSpPr>
          <p:cNvPr id="5" name="Date Placeholder 4"/>
          <p:cNvSpPr>
            <a:spLocks noGrp="1"/>
          </p:cNvSpPr>
          <p:nvPr>
            <p:ph type="dt" idx="1"/>
          </p:nvPr>
        </p:nvSpPr>
        <p:spPr/>
        <p:txBody>
          <a:bodyPr/>
          <a:lstStyle/>
          <a:p>
            <a:r>
              <a:rPr lang="en-US"/>
              <a:t>2016</a:t>
            </a:r>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8FEAD6D3-E3A6-4306-A906-2CB27FEAA95E}" type="slidenum">
              <a:rPr lang="en-US" smtClean="0"/>
              <a:pPr/>
              <a:t>13</a:t>
            </a:fld>
            <a:endParaRPr lang="en-US"/>
          </a:p>
        </p:txBody>
      </p:sp>
    </p:spTree>
    <p:extLst>
      <p:ext uri="{BB962C8B-B14F-4D97-AF65-F5344CB8AC3E}">
        <p14:creationId xmlns:p14="http://schemas.microsoft.com/office/powerpoint/2010/main" val="4207705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citation is given, but it isn’t made clear that the citation refers to the whole block of text. Also, there is nothing to indicate that the wording is unoriginal— despite a few small changes, the text is copied. </a:t>
            </a:r>
            <a:endParaRPr lang="en-US" dirty="0"/>
          </a:p>
          <a:p>
            <a:endParaRPr lang="en-VN" dirty="0"/>
          </a:p>
        </p:txBody>
      </p:sp>
      <p:sp>
        <p:nvSpPr>
          <p:cNvPr id="4" name="Header Placeholder 3"/>
          <p:cNvSpPr>
            <a:spLocks noGrp="1"/>
          </p:cNvSpPr>
          <p:nvPr>
            <p:ph type="hdr" sz="quarter"/>
          </p:nvPr>
        </p:nvSpPr>
        <p:spPr/>
        <p:txBody>
          <a:bodyPr/>
          <a:lstStyle/>
          <a:p>
            <a:r>
              <a:rPr lang="en-US"/>
              <a:t>Nhập môn CNTT&amp;TT</a:t>
            </a:r>
          </a:p>
        </p:txBody>
      </p:sp>
      <p:sp>
        <p:nvSpPr>
          <p:cNvPr id="5" name="Date Placeholder 4"/>
          <p:cNvSpPr>
            <a:spLocks noGrp="1"/>
          </p:cNvSpPr>
          <p:nvPr>
            <p:ph type="dt" idx="1"/>
          </p:nvPr>
        </p:nvSpPr>
        <p:spPr/>
        <p:txBody>
          <a:bodyPr/>
          <a:lstStyle/>
          <a:p>
            <a:r>
              <a:rPr lang="en-US"/>
              <a:t>2016</a:t>
            </a:r>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8FEAD6D3-E3A6-4306-A906-2CB27FEAA95E}" type="slidenum">
              <a:rPr lang="en-US" smtClean="0"/>
              <a:pPr/>
              <a:t>17</a:t>
            </a:fld>
            <a:endParaRPr lang="en-US"/>
          </a:p>
        </p:txBody>
      </p:sp>
    </p:spTree>
    <p:extLst>
      <p:ext uri="{BB962C8B-B14F-4D97-AF65-F5344CB8AC3E}">
        <p14:creationId xmlns:p14="http://schemas.microsoft.com/office/powerpoint/2010/main" val="2945900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citation is given, but it isn’t made clear that the citation refers to the whole block of text. Also, there is nothing to indicate that the wording is unoriginal— despite a few small changes, the text is copied. </a:t>
            </a:r>
            <a:endParaRPr lang="en-US" dirty="0"/>
          </a:p>
          <a:p>
            <a:endParaRPr lang="en-VN" dirty="0"/>
          </a:p>
        </p:txBody>
      </p:sp>
      <p:sp>
        <p:nvSpPr>
          <p:cNvPr id="4" name="Header Placeholder 3"/>
          <p:cNvSpPr>
            <a:spLocks noGrp="1"/>
          </p:cNvSpPr>
          <p:nvPr>
            <p:ph type="hdr" sz="quarter"/>
          </p:nvPr>
        </p:nvSpPr>
        <p:spPr/>
        <p:txBody>
          <a:bodyPr/>
          <a:lstStyle/>
          <a:p>
            <a:r>
              <a:rPr lang="en-US"/>
              <a:t>Nhập môn CNTT&amp;TT</a:t>
            </a:r>
          </a:p>
        </p:txBody>
      </p:sp>
      <p:sp>
        <p:nvSpPr>
          <p:cNvPr id="5" name="Date Placeholder 4"/>
          <p:cNvSpPr>
            <a:spLocks noGrp="1"/>
          </p:cNvSpPr>
          <p:nvPr>
            <p:ph type="dt" idx="1"/>
          </p:nvPr>
        </p:nvSpPr>
        <p:spPr/>
        <p:txBody>
          <a:bodyPr/>
          <a:lstStyle/>
          <a:p>
            <a:r>
              <a:rPr lang="en-US"/>
              <a:t>2016</a:t>
            </a:r>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8FEAD6D3-E3A6-4306-A906-2CB27FEAA95E}" type="slidenum">
              <a:rPr lang="en-US" smtClean="0"/>
              <a:pPr/>
              <a:t>18</a:t>
            </a:fld>
            <a:endParaRPr lang="en-US"/>
          </a:p>
        </p:txBody>
      </p:sp>
    </p:spTree>
    <p:extLst>
      <p:ext uri="{BB962C8B-B14F-4D97-AF65-F5344CB8AC3E}">
        <p14:creationId xmlns:p14="http://schemas.microsoft.com/office/powerpoint/2010/main" val="2162237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r>
              <a:rPr lang="en-US"/>
              <a:t>© SoICT 2020</a:t>
            </a:r>
            <a:endParaRPr lang="en-US" dirty="0"/>
          </a:p>
        </p:txBody>
      </p:sp>
      <p:sp>
        <p:nvSpPr>
          <p:cNvPr id="6" name="Slide Number Placeholder 5"/>
          <p:cNvSpPr>
            <a:spLocks noGrp="1"/>
          </p:cNvSpPr>
          <p:nvPr>
            <p:ph type="sldNum" sz="quarter" idx="12"/>
          </p:nvPr>
        </p:nvSpPr>
        <p:spPr/>
        <p:txBody>
          <a:bodyPr/>
          <a:lstStyle/>
          <a:p>
            <a:fld id="{8C13379D-D487-4446-85FC-E9ED5B8B80F6}"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8C13379D-D487-4446-85FC-E9ED5B8B80F6}" type="slidenum">
              <a:rPr lang="en-US" smtClean="0"/>
              <a:pPr/>
              <a:t>‹#›</a:t>
            </a:fld>
            <a:endParaRPr lang="en-US"/>
          </a:p>
        </p:txBody>
      </p:sp>
      <p:sp>
        <p:nvSpPr>
          <p:cNvPr id="7" name="Date Placeholder 2">
            <a:extLst>
              <a:ext uri="{FF2B5EF4-FFF2-40B4-BE49-F238E27FC236}">
                <a16:creationId xmlns:a16="http://schemas.microsoft.com/office/drawing/2014/main" id="{5479E027-D73A-2941-A8C1-D419E8C7F192}"/>
              </a:ext>
            </a:extLst>
          </p:cNvPr>
          <p:cNvSpPr>
            <a:spLocks noGrp="1"/>
          </p:cNvSpPr>
          <p:nvPr>
            <p:ph type="dt" sz="half" idx="10"/>
          </p:nvPr>
        </p:nvSpPr>
        <p:spPr>
          <a:xfrm>
            <a:off x="457200" y="6356350"/>
            <a:ext cx="2133600" cy="365125"/>
          </a:xfrm>
        </p:spPr>
        <p:txBody>
          <a:bodyPr/>
          <a:lstStyle/>
          <a:p>
            <a:r>
              <a:rPr lang="en-US"/>
              <a:t>© SoICT 2020</a:t>
            </a:r>
            <a:endParaRPr lang="en-US" dirty="0"/>
          </a:p>
        </p:txBody>
      </p:sp>
    </p:spTree>
  </p:cSld>
  <p:clrMapOvr>
    <a:masterClrMapping/>
  </p:clrMapOvr>
  <p:transition spd="slow">
    <p:dissolv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8C13379D-D487-4446-85FC-E9ED5B8B80F6}" type="slidenum">
              <a:rPr lang="en-US" smtClean="0"/>
              <a:pPr/>
              <a:t>‹#›</a:t>
            </a:fld>
            <a:endParaRPr lang="en-US"/>
          </a:p>
        </p:txBody>
      </p:sp>
      <p:sp>
        <p:nvSpPr>
          <p:cNvPr id="7" name="Date Placeholder 2">
            <a:extLst>
              <a:ext uri="{FF2B5EF4-FFF2-40B4-BE49-F238E27FC236}">
                <a16:creationId xmlns:a16="http://schemas.microsoft.com/office/drawing/2014/main" id="{CF46E22D-ECD5-4D45-A83D-DE24A82E5821}"/>
              </a:ext>
            </a:extLst>
          </p:cNvPr>
          <p:cNvSpPr>
            <a:spLocks noGrp="1"/>
          </p:cNvSpPr>
          <p:nvPr>
            <p:ph type="dt" sz="half" idx="10"/>
          </p:nvPr>
        </p:nvSpPr>
        <p:spPr>
          <a:xfrm>
            <a:off x="457200" y="6356350"/>
            <a:ext cx="2133600" cy="365125"/>
          </a:xfrm>
        </p:spPr>
        <p:txBody>
          <a:bodyPr/>
          <a:lstStyle/>
          <a:p>
            <a:r>
              <a:rPr lang="en-US"/>
              <a:t>© SoICT 2020</a:t>
            </a:r>
            <a:endParaRPr lang="en-US" dirty="0"/>
          </a:p>
        </p:txBody>
      </p:sp>
    </p:spTree>
  </p:cSld>
  <p:clrMapOvr>
    <a:masterClrMapping/>
  </p:clrMapOvr>
  <p:transition spd="slow">
    <p:dissolv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458200" cy="609600"/>
          </a:xfrm>
        </p:spPr>
        <p:txBody>
          <a:bodyPr>
            <a:normAutofit/>
          </a:bodyPr>
          <a:lstStyle>
            <a:lvl1pPr>
              <a:defRPr sz="3200" b="1">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a:xfrm>
            <a:off x="533400" y="1143000"/>
            <a:ext cx="8153400" cy="4983163"/>
          </a:xfrm>
        </p:spPr>
        <p:txBody>
          <a:bodyPr/>
          <a:lstStyle>
            <a:lvl1pPr marL="342900" indent="-342900">
              <a:buClr>
                <a:srgbClr val="3366FF"/>
              </a:buClr>
              <a:buSzPct val="100000"/>
              <a:buFont typeface="Wingdings" charset="2"/>
              <a:buChar char="§"/>
              <a:defRPr b="0">
                <a:latin typeface="Arial" panose="020B0604020202020204" pitchFamily="34" charset="0"/>
                <a:cs typeface="Arial" panose="020B0604020202020204" pitchFamily="34" charset="0"/>
              </a:defRPr>
            </a:lvl1pPr>
            <a:lvl2pPr marL="742950" indent="-285750">
              <a:buClr>
                <a:srgbClr val="FF0000"/>
              </a:buClr>
              <a:buFont typeface="Wingdings" charset="2"/>
              <a:buChar char="§"/>
              <a:defRPr b="0" i="0">
                <a:latin typeface="Arial" panose="020B0604020202020204" pitchFamily="34" charset="0"/>
                <a:cs typeface="Arial" panose="020B0604020202020204" pitchFamily="34" charset="0"/>
              </a:defRPr>
            </a:lvl2pPr>
            <a:lvl3pPr marL="1143000" indent="-228600">
              <a:buClr>
                <a:srgbClr val="0000FF"/>
              </a:buClr>
              <a:buFont typeface="Arial"/>
              <a:buChar char="•"/>
              <a:defRPr i="0">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a:extLst>
              <a:ext uri="{FF2B5EF4-FFF2-40B4-BE49-F238E27FC236}">
                <a16:creationId xmlns:a16="http://schemas.microsoft.com/office/drawing/2014/main" id="{3DC15EC7-FAD4-2843-B44D-89F049B4930A}"/>
              </a:ext>
            </a:extLst>
          </p:cNvPr>
          <p:cNvSpPr>
            <a:spLocks noGrp="1"/>
          </p:cNvSpPr>
          <p:nvPr>
            <p:ph type="dt" sz="half" idx="10"/>
          </p:nvPr>
        </p:nvSpPr>
        <p:spPr>
          <a:xfrm>
            <a:off x="457200" y="6356350"/>
            <a:ext cx="2133600" cy="365125"/>
          </a:xfrm>
        </p:spPr>
        <p:txBody>
          <a:bodyPr/>
          <a:lstStyle/>
          <a:p>
            <a:r>
              <a:rPr lang="en-US"/>
              <a:t>© SoICT 2020</a:t>
            </a:r>
            <a:endParaRPr lang="en-US" dirty="0"/>
          </a:p>
        </p:txBody>
      </p:sp>
      <p:sp>
        <p:nvSpPr>
          <p:cNvPr id="8" name="Slide Number Placeholder 5">
            <a:extLst>
              <a:ext uri="{FF2B5EF4-FFF2-40B4-BE49-F238E27FC236}">
                <a16:creationId xmlns:a16="http://schemas.microsoft.com/office/drawing/2014/main" id="{E95EFD15-CD65-F54E-838C-AB4034884AC1}"/>
              </a:ext>
            </a:extLst>
          </p:cNvPr>
          <p:cNvSpPr>
            <a:spLocks noGrp="1"/>
          </p:cNvSpPr>
          <p:nvPr>
            <p:ph type="sldNum" sz="quarter" idx="12"/>
          </p:nvPr>
        </p:nvSpPr>
        <p:spPr>
          <a:xfrm>
            <a:off x="6553200" y="6356350"/>
            <a:ext cx="2133600" cy="365125"/>
          </a:xfrm>
        </p:spPr>
        <p:txBody>
          <a:bodyPr/>
          <a:lstStyle/>
          <a:p>
            <a:fld id="{8C13379D-D487-4446-85FC-E9ED5B8B80F6}"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 SoICT 2020</a:t>
            </a:r>
            <a:endParaRPr lang="en-US" dirty="0"/>
          </a:p>
        </p:txBody>
      </p:sp>
      <p:sp>
        <p:nvSpPr>
          <p:cNvPr id="6" name="Slide Number Placeholder 5"/>
          <p:cNvSpPr>
            <a:spLocks noGrp="1"/>
          </p:cNvSpPr>
          <p:nvPr>
            <p:ph type="sldNum" sz="quarter" idx="12"/>
          </p:nvPr>
        </p:nvSpPr>
        <p:spPr/>
        <p:txBody>
          <a:bodyPr/>
          <a:lstStyle/>
          <a:p>
            <a:fld id="{8C13379D-D487-4446-85FC-E9ED5B8B80F6}"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 SoICT 2020</a:t>
            </a:r>
            <a:endParaRPr lang="en-US" dirty="0"/>
          </a:p>
        </p:txBody>
      </p:sp>
      <p:sp>
        <p:nvSpPr>
          <p:cNvPr id="7" name="Slide Number Placeholder 6"/>
          <p:cNvSpPr>
            <a:spLocks noGrp="1"/>
          </p:cNvSpPr>
          <p:nvPr>
            <p:ph type="sldNum" sz="quarter" idx="12"/>
          </p:nvPr>
        </p:nvSpPr>
        <p:spPr/>
        <p:txBody>
          <a:bodyPr/>
          <a:lstStyle/>
          <a:p>
            <a:fld id="{8C13379D-D487-4446-85FC-E9ED5B8B80F6}"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 SoICT 2020</a:t>
            </a:r>
            <a:endParaRPr lang="en-US" dirty="0"/>
          </a:p>
        </p:txBody>
      </p:sp>
      <p:sp>
        <p:nvSpPr>
          <p:cNvPr id="9" name="Slide Number Placeholder 8"/>
          <p:cNvSpPr>
            <a:spLocks noGrp="1"/>
          </p:cNvSpPr>
          <p:nvPr>
            <p:ph type="sldNum" sz="quarter" idx="12"/>
          </p:nvPr>
        </p:nvSpPr>
        <p:spPr/>
        <p:txBody>
          <a:bodyPr/>
          <a:lstStyle/>
          <a:p>
            <a:fld id="{8C13379D-D487-4446-85FC-E9ED5B8B80F6}"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 SoICT 2020</a:t>
            </a:r>
            <a:endParaRPr lang="en-US" dirty="0"/>
          </a:p>
        </p:txBody>
      </p:sp>
      <p:sp>
        <p:nvSpPr>
          <p:cNvPr id="5" name="Slide Number Placeholder 4"/>
          <p:cNvSpPr>
            <a:spLocks noGrp="1"/>
          </p:cNvSpPr>
          <p:nvPr>
            <p:ph type="sldNum" sz="quarter" idx="12"/>
          </p:nvPr>
        </p:nvSpPr>
        <p:spPr/>
        <p:txBody>
          <a:bodyPr/>
          <a:lstStyle/>
          <a:p>
            <a:fld id="{8C13379D-D487-4446-85FC-E9ED5B8B80F6}"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C13379D-D487-4446-85FC-E9ED5B8B80F6}" type="slidenum">
              <a:rPr lang="en-US" smtClean="0"/>
              <a:pPr/>
              <a:t>‹#›</a:t>
            </a:fld>
            <a:endParaRPr lang="en-US"/>
          </a:p>
        </p:txBody>
      </p:sp>
      <p:sp>
        <p:nvSpPr>
          <p:cNvPr id="5" name="Date Placeholder 2">
            <a:extLst>
              <a:ext uri="{FF2B5EF4-FFF2-40B4-BE49-F238E27FC236}">
                <a16:creationId xmlns:a16="http://schemas.microsoft.com/office/drawing/2014/main" id="{48034310-C56D-4A4B-AFBE-28916F5B727B}"/>
              </a:ext>
            </a:extLst>
          </p:cNvPr>
          <p:cNvSpPr>
            <a:spLocks noGrp="1"/>
          </p:cNvSpPr>
          <p:nvPr>
            <p:ph type="dt" sz="half" idx="10"/>
          </p:nvPr>
        </p:nvSpPr>
        <p:spPr>
          <a:xfrm>
            <a:off x="457200" y="6356350"/>
            <a:ext cx="2133600" cy="365125"/>
          </a:xfrm>
        </p:spPr>
        <p:txBody>
          <a:bodyPr/>
          <a:lstStyle/>
          <a:p>
            <a:r>
              <a:rPr lang="en-US"/>
              <a:t>© SoICT 2020</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8287" y="-19050"/>
            <a:ext cx="2855913" cy="781050"/>
          </a:xfrm>
        </p:spPr>
        <p:txBody>
          <a:bodyPr anchor="b"/>
          <a:lstStyle>
            <a:lvl1pPr algn="l">
              <a:defRPr sz="2000" b="1">
                <a:solidFill>
                  <a:srgbClr val="FFFFFF"/>
                </a:solidFill>
              </a:defRPr>
            </a:lvl1pPr>
          </a:lstStyle>
          <a:p>
            <a:r>
              <a:rPr lang="en-US"/>
              <a:t>Click to edit Master title style</a:t>
            </a:r>
          </a:p>
        </p:txBody>
      </p:sp>
      <p:sp>
        <p:nvSpPr>
          <p:cNvPr id="3" name="Content Placeholder 2"/>
          <p:cNvSpPr>
            <a:spLocks noGrp="1"/>
          </p:cNvSpPr>
          <p:nvPr>
            <p:ph idx="1"/>
          </p:nvPr>
        </p:nvSpPr>
        <p:spPr>
          <a:xfrm>
            <a:off x="4032250" y="1143000"/>
            <a:ext cx="4883150" cy="50149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8C13379D-D487-4446-85FC-E9ED5B8B80F6}" type="slidenum">
              <a:rPr lang="en-US" smtClean="0"/>
              <a:pPr/>
              <a:t>‹#›</a:t>
            </a:fld>
            <a:endParaRPr lang="en-US"/>
          </a:p>
        </p:txBody>
      </p:sp>
      <p:sp>
        <p:nvSpPr>
          <p:cNvPr id="8" name="Date Placeholder 2">
            <a:extLst>
              <a:ext uri="{FF2B5EF4-FFF2-40B4-BE49-F238E27FC236}">
                <a16:creationId xmlns:a16="http://schemas.microsoft.com/office/drawing/2014/main" id="{6E829EFF-2543-C24A-B26F-6024C0577080}"/>
              </a:ext>
            </a:extLst>
          </p:cNvPr>
          <p:cNvSpPr>
            <a:spLocks noGrp="1"/>
          </p:cNvSpPr>
          <p:nvPr>
            <p:ph type="dt" sz="half" idx="10"/>
          </p:nvPr>
        </p:nvSpPr>
        <p:spPr>
          <a:xfrm>
            <a:off x="457200" y="6356350"/>
            <a:ext cx="2133600" cy="365125"/>
          </a:xfrm>
        </p:spPr>
        <p:txBody>
          <a:bodyPr/>
          <a:lstStyle/>
          <a:p>
            <a:r>
              <a:rPr lang="en-US"/>
              <a:t>© SoICT 2020</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8C13379D-D487-4446-85FC-E9ED5B8B80F6}" type="slidenum">
              <a:rPr lang="en-US" smtClean="0"/>
              <a:pPr/>
              <a:t>‹#›</a:t>
            </a:fld>
            <a:endParaRPr lang="en-US"/>
          </a:p>
        </p:txBody>
      </p:sp>
      <p:sp>
        <p:nvSpPr>
          <p:cNvPr id="8" name="Date Placeholder 2">
            <a:extLst>
              <a:ext uri="{FF2B5EF4-FFF2-40B4-BE49-F238E27FC236}">
                <a16:creationId xmlns:a16="http://schemas.microsoft.com/office/drawing/2014/main" id="{1440F49A-8C39-D849-A773-11908BD4BF7E}"/>
              </a:ext>
            </a:extLst>
          </p:cNvPr>
          <p:cNvSpPr>
            <a:spLocks noGrp="1"/>
          </p:cNvSpPr>
          <p:nvPr>
            <p:ph type="dt" sz="half" idx="10"/>
          </p:nvPr>
        </p:nvSpPr>
        <p:spPr>
          <a:xfrm>
            <a:off x="457200" y="6356350"/>
            <a:ext cx="2133600" cy="365125"/>
          </a:xfrm>
        </p:spPr>
        <p:txBody>
          <a:bodyPr/>
          <a:lstStyle/>
          <a:p>
            <a:r>
              <a:rPr lang="en-US"/>
              <a:t>© SoICT 2020</a:t>
            </a:r>
            <a:endParaRPr lang="en-US" dirty="0"/>
          </a:p>
        </p:txBody>
      </p:sp>
    </p:spTree>
  </p:cSld>
  <p:clrMapOvr>
    <a:masterClrMapping/>
  </p:clrMapOvr>
  <p:transition spd="slow">
    <p:dissolv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 SoICT 2020</a:t>
            </a: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13379D-D487-4446-85FC-E9ED5B8B80F6}" type="slidenum">
              <a:rPr lang="en-US" smtClean="0"/>
              <a:pPr/>
              <a:t>‹#›</a:t>
            </a:fld>
            <a:endParaRPr lang="en-US"/>
          </a:p>
        </p:txBody>
      </p:sp>
      <p:pic>
        <p:nvPicPr>
          <p:cNvPr id="8" name="Picture 7" descr="pp3.jpg"/>
          <p:cNvPicPr>
            <a:picLocks noChangeAspect="1"/>
          </p:cNvPicPr>
          <p:nvPr userDrawn="1"/>
        </p:nvPicPr>
        <p:blipFill>
          <a:blip r:embed="rId13"/>
          <a:srcRect t="3852" b="13333"/>
          <a:stretch>
            <a:fillRect/>
          </a:stretch>
        </p:blipFill>
        <p:spPr>
          <a:xfrm>
            <a:off x="1792" y="0"/>
            <a:ext cx="9142208"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dissolve/>
  </p:transition>
  <p:hf hdr="0" ftr="0" dt="0"/>
  <p:txStyles>
    <p:titleStyle>
      <a:lvl1pPr algn="ctr" defTabSz="914400" rtl="0" eaLnBrk="1" latinLnBrk="0" hangingPunct="1">
        <a:spcBef>
          <a:spcPct val="0"/>
        </a:spcBef>
        <a:buNone/>
        <a:defRPr sz="4400" kern="1200">
          <a:solidFill>
            <a:schemeClr val="tx1"/>
          </a:solidFill>
          <a:latin typeface="Myriad Pro"/>
          <a:ea typeface="+mj-ea"/>
          <a:cs typeface="Myriad Pro"/>
        </a:defRPr>
      </a:lvl1pPr>
    </p:titleStyle>
    <p:bodyStyle>
      <a:lvl1pPr marL="342900" indent="-342900" algn="l" defTabSz="914400" rtl="0" eaLnBrk="1" latinLnBrk="0" hangingPunct="1">
        <a:spcBef>
          <a:spcPct val="20000"/>
        </a:spcBef>
        <a:buFont typeface="Arial" pitchFamily="34" charset="0"/>
        <a:buChar char="•"/>
        <a:defRPr sz="3200" b="1" kern="1200">
          <a:solidFill>
            <a:schemeClr val="tx1"/>
          </a:solidFill>
          <a:latin typeface="Myriad Pro"/>
          <a:ea typeface="+mn-ea"/>
          <a:cs typeface="Myriad Pro"/>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yriad Pro"/>
          <a:ea typeface="+mn-ea"/>
          <a:cs typeface="Myriad Pro"/>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yriad Pro"/>
          <a:ea typeface="+mn-ea"/>
          <a:cs typeface="Myriad Pro"/>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yriad Pro"/>
          <a:ea typeface="+mn-ea"/>
          <a:cs typeface="Myriad Pro"/>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yriad Pro"/>
          <a:ea typeface="+mn-ea"/>
          <a:cs typeface="Myriad Pro"/>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s://www.bing.com/videos/search?q=tearful+apology+from+japanse+scientist&amp;&amp;view=detail&amp;mid=420F5934B5544476C2B1420F5934B5544476C2B1&amp;&amp;FORM=VRDGAR"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integrity.mit.edu/handbook/academic-writing/incorporating-words-and-ideas-others" TargetMode="External"/><Relationship Id="rId2" Type="http://schemas.openxmlformats.org/officeDocument/2006/relationships/hyperlink" Target="https://vccs.libguides.com/c.php?g=647106&amp;p=4536818"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hyperlink" Target="https://integrity.mit.edu/handbook/academic-writing/incorporating-words-and-ideas-other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integrity.mit.edu/handbook/academic-writing/incorporating-words-and-ideas-others"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integrity.mit.edu/handbook/academic-writing/incorporating-words-and-ideas-others"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integrity.mit.edu/handbook/academic-writing/incorporating-words-and-ideas-others"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integrity.mit.edu/handbook/academic-writing/incorporating-words-and-ideas-others"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integrity.mit.edu/handbook/academic-writing/incorporating-words-and-ideas-other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integrity.mit.edu/handbook/academic-writing/incorporating-words-and-ideas-other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integrity.mit.edu/handbook/academic-writing/incorporating-words-and-ideas-other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integrity.mit.edu/handbook/academic-writing/incorporating-words-and-ideas-others" TargetMode="External"/><Relationship Id="rId2" Type="http://schemas.openxmlformats.org/officeDocument/2006/relationships/hyperlink" Target="https://www.youtube.com/watch?v=10eg_GB_A9E"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slate.com/technology/2014/08/fraud-in-stem-cell-research-japanese-biologist-yoshiki-sasai-commits-suicide-at-riken.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p1.jpg"/>
          <p:cNvPicPr>
            <a:picLocks noChangeAspect="1"/>
          </p:cNvPicPr>
          <p:nvPr/>
        </p:nvPicPr>
        <p:blipFill>
          <a:blip r:embed="rId3"/>
          <a:srcRect t="45556"/>
          <a:stretch>
            <a:fillRect/>
          </a:stretch>
        </p:blipFill>
        <p:spPr>
          <a:xfrm>
            <a:off x="896" y="4114800"/>
            <a:ext cx="9142208" cy="2743200"/>
          </a:xfrm>
          <a:prstGeom prst="rect">
            <a:avLst/>
          </a:prstGeom>
        </p:spPr>
      </p:pic>
      <p:sp>
        <p:nvSpPr>
          <p:cNvPr id="2" name="Title 1"/>
          <p:cNvSpPr>
            <a:spLocks noGrp="1"/>
          </p:cNvSpPr>
          <p:nvPr>
            <p:ph type="ctrTitle"/>
          </p:nvPr>
        </p:nvSpPr>
        <p:spPr>
          <a:xfrm>
            <a:off x="0" y="1924512"/>
            <a:ext cx="9144000" cy="1961688"/>
          </a:xfrm>
        </p:spPr>
        <p:txBody>
          <a:bodyPr>
            <a:noAutofit/>
          </a:bodyPr>
          <a:lstStyle/>
          <a:p>
            <a:pPr>
              <a:spcBef>
                <a:spcPts val="600"/>
              </a:spcBef>
            </a:pPr>
            <a:r>
              <a:rPr lang="en-US" sz="2400" dirty="0">
                <a:solidFill>
                  <a:srgbClr val="000090"/>
                </a:solidFill>
              </a:rPr>
              <a:t>Technical Writing and Presentation</a:t>
            </a:r>
            <a:br>
              <a:rPr lang="en-US" sz="2400" dirty="0">
                <a:solidFill>
                  <a:srgbClr val="000090"/>
                </a:solidFill>
              </a:rPr>
            </a:br>
            <a:r>
              <a:rPr lang="en-US" sz="2400" dirty="0">
                <a:solidFill>
                  <a:srgbClr val="C00000"/>
                </a:solidFill>
              </a:rPr>
              <a:t>Research Ethics</a:t>
            </a:r>
          </a:p>
        </p:txBody>
      </p:sp>
      <p:sp>
        <p:nvSpPr>
          <p:cNvPr id="3" name="Subtitle 2"/>
          <p:cNvSpPr>
            <a:spLocks noGrp="1"/>
          </p:cNvSpPr>
          <p:nvPr>
            <p:ph type="subTitle" idx="1"/>
          </p:nvPr>
        </p:nvSpPr>
        <p:spPr>
          <a:xfrm>
            <a:off x="381000" y="5029200"/>
            <a:ext cx="8513618" cy="990600"/>
          </a:xfrm>
        </p:spPr>
        <p:txBody>
          <a:bodyPr>
            <a:normAutofit/>
          </a:bodyPr>
          <a:lstStyle/>
          <a:p>
            <a:r>
              <a:rPr lang="en-US" sz="2000" dirty="0" err="1">
                <a:solidFill>
                  <a:schemeClr val="bg2"/>
                </a:solidFill>
              </a:rPr>
              <a:t>SOICT</a:t>
            </a:r>
            <a:r>
              <a:rPr lang="en-US" sz="2000" dirty="0">
                <a:solidFill>
                  <a:schemeClr val="bg2"/>
                </a:solidFill>
              </a:rPr>
              <a:t> - 2020</a:t>
            </a:r>
          </a:p>
          <a:p>
            <a:endParaRPr lang="en-US" sz="2000" dirty="0">
              <a:solidFill>
                <a:schemeClr val="bg2"/>
              </a:solidFill>
            </a:endParaRPr>
          </a:p>
          <a:p>
            <a:endParaRPr lang="en-US" sz="1600" dirty="0">
              <a:solidFill>
                <a:schemeClr val="bg2"/>
              </a:solidFill>
            </a:endParaRPr>
          </a:p>
        </p:txBody>
      </p:sp>
      <p:sp>
        <p:nvSpPr>
          <p:cNvPr id="8" name="Title 1"/>
          <p:cNvSpPr txBox="1">
            <a:spLocks/>
          </p:cNvSpPr>
          <p:nvPr/>
        </p:nvSpPr>
        <p:spPr>
          <a:xfrm>
            <a:off x="-896" y="3672"/>
            <a:ext cx="9144000" cy="1596528"/>
          </a:xfrm>
          <a:prstGeom prst="rect">
            <a:avLst/>
          </a:prstGeom>
          <a:solidFill>
            <a:schemeClr val="bg1"/>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yriad Pro"/>
                <a:ea typeface="+mj-ea"/>
                <a:cs typeface="Myriad Pro"/>
              </a:defRPr>
            </a:lvl1pPr>
          </a:lstStyle>
          <a:p>
            <a:pPr algn="l">
              <a:spcBef>
                <a:spcPts val="0"/>
              </a:spcBef>
            </a:pPr>
            <a:r>
              <a:rPr lang="en-US" sz="1400" b="1">
                <a:solidFill>
                  <a:srgbClr val="C00000"/>
                </a:solidFill>
                <a:latin typeface="Arial" panose="020B0604020202020204" pitchFamily="34" charset="0"/>
                <a:cs typeface="Arial" panose="020B0604020202020204" pitchFamily="34" charset="0"/>
              </a:rPr>
              <a:t>	          </a:t>
            </a:r>
            <a:r>
              <a:rPr lang="en-US" sz="1400" b="1">
                <a:latin typeface="Arial" panose="020B0604020202020204" pitchFamily="34" charset="0"/>
                <a:cs typeface="Arial" panose="020B0604020202020204" pitchFamily="34" charset="0"/>
              </a:rPr>
              <a:t>TRƯỜNG ĐẠI HỌC BÁCH KHOA HÀ NỘI</a:t>
            </a:r>
          </a:p>
          <a:p>
            <a:pPr algn="l">
              <a:spcBef>
                <a:spcPts val="0"/>
              </a:spcBef>
            </a:pPr>
            <a:r>
              <a:rPr lang="en-US" sz="1050" b="1">
                <a:solidFill>
                  <a:srgbClr val="C00000"/>
                </a:solidFill>
                <a:latin typeface="Arial" panose="020B0604020202020204" pitchFamily="34" charset="0"/>
                <a:cs typeface="Arial" panose="020B0604020202020204" pitchFamily="34" charset="0"/>
              </a:rPr>
              <a:t>	              </a:t>
            </a:r>
            <a:r>
              <a:rPr lang="en-US" sz="1050">
                <a:solidFill>
                  <a:schemeClr val="bg1">
                    <a:lumMod val="50000"/>
                  </a:schemeClr>
                </a:solidFill>
                <a:latin typeface="Arial" panose="020B0604020202020204" pitchFamily="34" charset="0"/>
                <a:cs typeface="Arial" panose="020B0604020202020204" pitchFamily="34" charset="0"/>
              </a:rPr>
              <a:t>HANOI UNIVERSITY OF SCIENCE AND TECHNOLOGY</a:t>
            </a:r>
            <a:endParaRPr lang="en-US" sz="1050" dirty="0">
              <a:solidFill>
                <a:schemeClr val="bg1">
                  <a:lumMod val="50000"/>
                </a:schemeClr>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4" cstate="print"/>
          <a:stretch>
            <a:fillRect/>
          </a:stretch>
        </p:blipFill>
        <p:spPr>
          <a:xfrm>
            <a:off x="304800" y="327984"/>
            <a:ext cx="990600" cy="97108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VN" dirty="0"/>
              <a:t>Frauds - Examples</a:t>
            </a:r>
            <a:endParaRPr lang="en-US" dirty="0"/>
          </a:p>
        </p:txBody>
      </p:sp>
      <p:sp>
        <p:nvSpPr>
          <p:cNvPr id="8" name="Content Placeholder 7">
            <a:extLst>
              <a:ext uri="{FF2B5EF4-FFF2-40B4-BE49-F238E27FC236}">
                <a16:creationId xmlns:a16="http://schemas.microsoft.com/office/drawing/2014/main" id="{D5181222-F133-D14C-83B6-B916AA090292}"/>
              </a:ext>
            </a:extLst>
          </p:cNvPr>
          <p:cNvSpPr>
            <a:spLocks noGrp="1"/>
          </p:cNvSpPr>
          <p:nvPr>
            <p:ph idx="1"/>
          </p:nvPr>
        </p:nvSpPr>
        <p:spPr>
          <a:xfrm>
            <a:off x="260711" y="1754814"/>
            <a:ext cx="4815875" cy="3834426"/>
          </a:xfrm>
        </p:spPr>
        <p:txBody>
          <a:bodyPr>
            <a:normAutofit fontScale="77500" lnSpcReduction="20000"/>
          </a:bodyPr>
          <a:lstStyle/>
          <a:p>
            <a:r>
              <a:rPr lang="en-US" b="1" dirty="0">
                <a:solidFill>
                  <a:srgbClr val="C00000"/>
                </a:solidFill>
              </a:rPr>
              <a:t>How did the international science community react?</a:t>
            </a:r>
          </a:p>
          <a:p>
            <a:pPr marL="0" indent="0" algn="just">
              <a:buNone/>
            </a:pPr>
            <a:r>
              <a:rPr lang="en-AU" sz="1500" dirty="0"/>
              <a:t>	‘[This is] one of the biggest science scandals in 	recent history</a:t>
            </a:r>
            <a:r>
              <a:rPr lang="mr-IN" sz="1500" dirty="0"/>
              <a:t>…</a:t>
            </a:r>
            <a:r>
              <a:rPr lang="en-AU" sz="1500" dirty="0"/>
              <a:t>[The papers] were retracted in July 	after </a:t>
            </a:r>
            <a:r>
              <a:rPr lang="en-AU" sz="1500" i="1" dirty="0"/>
              <a:t>Nature </a:t>
            </a:r>
            <a:r>
              <a:rPr lang="en-AU" sz="1500" dirty="0"/>
              <a:t>discovered that the papers included 	plagiarized writing, misidentified images, and 	misreported data.’ </a:t>
            </a:r>
          </a:p>
          <a:p>
            <a:pPr marL="0" indent="0" algn="just">
              <a:buNone/>
            </a:pPr>
            <a:r>
              <a:rPr lang="en-AU" sz="1050" i="1" dirty="0"/>
              <a:t>	Hu. Jane, C. 2014 ‘Why Do Scientists Commit Fraud?’ Slate.</a:t>
            </a:r>
          </a:p>
          <a:p>
            <a:pPr marL="0" indent="0" algn="just">
              <a:buNone/>
            </a:pPr>
            <a:endParaRPr lang="en-US" b="1" dirty="0">
              <a:solidFill>
                <a:srgbClr val="C00000"/>
              </a:solidFill>
            </a:endParaRPr>
          </a:p>
          <a:p>
            <a:pPr>
              <a:buFont typeface="+mj-lt"/>
              <a:buAutoNum type="arabicPeriod"/>
            </a:pPr>
            <a:r>
              <a:rPr lang="en-AU" b="1" dirty="0">
                <a:solidFill>
                  <a:srgbClr val="C00000"/>
                </a:solidFill>
              </a:rPr>
              <a:t>Why did </a:t>
            </a:r>
            <a:r>
              <a:rPr lang="en-AU" b="1" dirty="0" err="1">
                <a:solidFill>
                  <a:srgbClr val="C00000"/>
                </a:solidFill>
              </a:rPr>
              <a:t>Obokata</a:t>
            </a:r>
            <a:r>
              <a:rPr lang="en-AU" b="1" dirty="0">
                <a:solidFill>
                  <a:srgbClr val="C00000"/>
                </a:solidFill>
              </a:rPr>
              <a:t> falsify and plagiarise her research?</a:t>
            </a:r>
          </a:p>
          <a:p>
            <a:pPr>
              <a:buFont typeface="+mj-lt"/>
              <a:buAutoNum type="arabicPeriod"/>
            </a:pPr>
            <a:r>
              <a:rPr lang="en-AU" b="1" dirty="0">
                <a:solidFill>
                  <a:srgbClr val="C00000"/>
                </a:solidFill>
              </a:rPr>
              <a:t>If you were her colleague, what advice would you give to </a:t>
            </a:r>
            <a:r>
              <a:rPr lang="en-AU" b="1" dirty="0" err="1">
                <a:solidFill>
                  <a:srgbClr val="C00000"/>
                </a:solidFill>
              </a:rPr>
              <a:t>Obokata</a:t>
            </a:r>
            <a:r>
              <a:rPr lang="en-AU" b="1" dirty="0">
                <a:solidFill>
                  <a:srgbClr val="C00000"/>
                </a:solidFill>
              </a:rPr>
              <a:t>?</a:t>
            </a:r>
          </a:p>
          <a:p>
            <a:pPr marL="0" indent="0" algn="just">
              <a:buNone/>
            </a:pPr>
            <a:endParaRPr lang="vi-VN" b="1" dirty="0">
              <a:solidFill>
                <a:srgbClr val="C00000"/>
              </a:solidFill>
            </a:endParaRPr>
          </a:p>
          <a:p>
            <a:pPr algn="just"/>
            <a:endParaRPr lang="vi-VN" dirty="0"/>
          </a:p>
        </p:txBody>
      </p:sp>
      <p:pic>
        <p:nvPicPr>
          <p:cNvPr id="9" name="Picture Placeholder 4">
            <a:extLst>
              <a:ext uri="{FF2B5EF4-FFF2-40B4-BE49-F238E27FC236}">
                <a16:creationId xmlns:a16="http://schemas.microsoft.com/office/drawing/2014/main" id="{F194560A-C4B4-0549-9300-E07A5875F321}"/>
              </a:ext>
            </a:extLst>
          </p:cNvPr>
          <p:cNvPicPr>
            <a:picLocks noChangeAspect="1"/>
          </p:cNvPicPr>
          <p:nvPr/>
        </p:nvPicPr>
        <p:blipFill>
          <a:blip r:embed="rId2"/>
          <a:srcRect l="11933" r="11933"/>
          <a:stretch>
            <a:fillRect/>
          </a:stretch>
        </p:blipFill>
        <p:spPr>
          <a:xfrm>
            <a:off x="5076586" y="1754815"/>
            <a:ext cx="3806703" cy="3005807"/>
          </a:xfrm>
          <a:prstGeom prst="rect">
            <a:avLst/>
          </a:prstGeom>
        </p:spPr>
      </p:pic>
      <p:sp>
        <p:nvSpPr>
          <p:cNvPr id="10" name="Rectangle 9">
            <a:extLst>
              <a:ext uri="{FF2B5EF4-FFF2-40B4-BE49-F238E27FC236}">
                <a16:creationId xmlns:a16="http://schemas.microsoft.com/office/drawing/2014/main" id="{8441D833-49B2-F444-A201-9CFBA5BB2FC2}"/>
              </a:ext>
            </a:extLst>
          </p:cNvPr>
          <p:cNvSpPr/>
          <p:nvPr/>
        </p:nvSpPr>
        <p:spPr>
          <a:xfrm>
            <a:off x="5076586" y="4860812"/>
            <a:ext cx="2949453" cy="738664"/>
          </a:xfrm>
          <a:prstGeom prst="rect">
            <a:avLst/>
          </a:prstGeom>
        </p:spPr>
        <p:txBody>
          <a:bodyPr wrap="square">
            <a:spAutoFit/>
          </a:bodyPr>
          <a:lstStyle/>
          <a:p>
            <a:r>
              <a:rPr lang="en-AU" sz="1050" dirty="0">
                <a:hlinkClick r:id="rId3"/>
              </a:rPr>
              <a:t>https://www.bing.com/videos/search?q=tearful+apology+from+japanse+scientist&amp;&amp;view=detail&amp;mid=420F5934B5544476C2B1420F5934B5544476C2B1&amp;&amp;FORM=VRDGAR</a:t>
            </a:r>
            <a:r>
              <a:rPr lang="en-AU" sz="1050" dirty="0"/>
              <a:t> </a:t>
            </a:r>
          </a:p>
        </p:txBody>
      </p:sp>
    </p:spTree>
    <p:extLst>
      <p:ext uri="{BB962C8B-B14F-4D97-AF65-F5344CB8AC3E}">
        <p14:creationId xmlns:p14="http://schemas.microsoft.com/office/powerpoint/2010/main" val="2716560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97E7D-7B6B-ED43-9973-B5239BEF0C90}"/>
              </a:ext>
            </a:extLst>
          </p:cNvPr>
          <p:cNvSpPr>
            <a:spLocks noGrp="1"/>
          </p:cNvSpPr>
          <p:nvPr>
            <p:ph type="title"/>
          </p:nvPr>
        </p:nvSpPr>
        <p:spPr/>
        <p:txBody>
          <a:bodyPr/>
          <a:lstStyle/>
          <a:p>
            <a:r>
              <a:rPr lang="en-VN" dirty="0"/>
              <a:t>Frauds - Examples</a:t>
            </a:r>
          </a:p>
        </p:txBody>
      </p:sp>
      <p:sp>
        <p:nvSpPr>
          <p:cNvPr id="4" name="Slide Number Placeholder 3">
            <a:extLst>
              <a:ext uri="{FF2B5EF4-FFF2-40B4-BE49-F238E27FC236}">
                <a16:creationId xmlns:a16="http://schemas.microsoft.com/office/drawing/2014/main" id="{EF37AB66-21A3-3741-A20E-3CFB1F7DE86D}"/>
              </a:ext>
            </a:extLst>
          </p:cNvPr>
          <p:cNvSpPr>
            <a:spLocks noGrp="1"/>
          </p:cNvSpPr>
          <p:nvPr>
            <p:ph type="sldNum" sz="quarter" idx="12"/>
          </p:nvPr>
        </p:nvSpPr>
        <p:spPr/>
        <p:txBody>
          <a:bodyPr/>
          <a:lstStyle/>
          <a:p>
            <a:fld id="{8C13379D-D487-4446-85FC-E9ED5B8B80F6}" type="slidenum">
              <a:rPr lang="en-US" smtClean="0"/>
              <a:pPr/>
              <a:t>11</a:t>
            </a:fld>
            <a:endParaRPr lang="en-US"/>
          </a:p>
        </p:txBody>
      </p:sp>
      <p:pic>
        <p:nvPicPr>
          <p:cNvPr id="5" name="Picture 4">
            <a:extLst>
              <a:ext uri="{FF2B5EF4-FFF2-40B4-BE49-F238E27FC236}">
                <a16:creationId xmlns:a16="http://schemas.microsoft.com/office/drawing/2014/main" id="{8CEC81FA-4B22-BD46-A869-21CB7ADA29E8}"/>
              </a:ext>
            </a:extLst>
          </p:cNvPr>
          <p:cNvPicPr>
            <a:picLocks noChangeAspect="1"/>
          </p:cNvPicPr>
          <p:nvPr/>
        </p:nvPicPr>
        <p:blipFill>
          <a:blip r:embed="rId3"/>
          <a:stretch>
            <a:fillRect/>
          </a:stretch>
        </p:blipFill>
        <p:spPr>
          <a:xfrm>
            <a:off x="1143000" y="1050925"/>
            <a:ext cx="7035327" cy="5670550"/>
          </a:xfrm>
          <a:prstGeom prst="rect">
            <a:avLst/>
          </a:prstGeom>
        </p:spPr>
      </p:pic>
    </p:spTree>
    <p:extLst>
      <p:ext uri="{BB962C8B-B14F-4D97-AF65-F5344CB8AC3E}">
        <p14:creationId xmlns:p14="http://schemas.microsoft.com/office/powerpoint/2010/main" val="2088922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17AC2-96CB-BB45-B9D7-9BE858B69C9D}"/>
              </a:ext>
            </a:extLst>
          </p:cNvPr>
          <p:cNvSpPr>
            <a:spLocks noGrp="1"/>
          </p:cNvSpPr>
          <p:nvPr>
            <p:ph type="title"/>
          </p:nvPr>
        </p:nvSpPr>
        <p:spPr/>
        <p:txBody>
          <a:bodyPr/>
          <a:lstStyle/>
          <a:p>
            <a:r>
              <a:rPr lang="en-VN" dirty="0"/>
              <a:t>Frauds - Examples</a:t>
            </a:r>
          </a:p>
        </p:txBody>
      </p:sp>
      <p:sp>
        <p:nvSpPr>
          <p:cNvPr id="4" name="Slide Number Placeholder 3">
            <a:extLst>
              <a:ext uri="{FF2B5EF4-FFF2-40B4-BE49-F238E27FC236}">
                <a16:creationId xmlns:a16="http://schemas.microsoft.com/office/drawing/2014/main" id="{354C75F9-841B-C44D-84AE-89E7F702232B}"/>
              </a:ext>
            </a:extLst>
          </p:cNvPr>
          <p:cNvSpPr>
            <a:spLocks noGrp="1"/>
          </p:cNvSpPr>
          <p:nvPr>
            <p:ph type="sldNum" sz="quarter" idx="12"/>
          </p:nvPr>
        </p:nvSpPr>
        <p:spPr/>
        <p:txBody>
          <a:bodyPr/>
          <a:lstStyle/>
          <a:p>
            <a:fld id="{8C13379D-D487-4446-85FC-E9ED5B8B80F6}" type="slidenum">
              <a:rPr lang="en-US" smtClean="0"/>
              <a:pPr/>
              <a:t>12</a:t>
            </a:fld>
            <a:endParaRPr lang="en-US"/>
          </a:p>
        </p:txBody>
      </p:sp>
      <p:pic>
        <p:nvPicPr>
          <p:cNvPr id="5" name="Picture 4">
            <a:extLst>
              <a:ext uri="{FF2B5EF4-FFF2-40B4-BE49-F238E27FC236}">
                <a16:creationId xmlns:a16="http://schemas.microsoft.com/office/drawing/2014/main" id="{9BC1D03D-0F48-B647-8FB4-0B55BCD7A60D}"/>
              </a:ext>
            </a:extLst>
          </p:cNvPr>
          <p:cNvPicPr>
            <a:picLocks noChangeAspect="1"/>
          </p:cNvPicPr>
          <p:nvPr/>
        </p:nvPicPr>
        <p:blipFill>
          <a:blip r:embed="rId3"/>
          <a:stretch>
            <a:fillRect/>
          </a:stretch>
        </p:blipFill>
        <p:spPr>
          <a:xfrm>
            <a:off x="1066800" y="1030258"/>
            <a:ext cx="6672118" cy="5523031"/>
          </a:xfrm>
          <a:prstGeom prst="rect">
            <a:avLst/>
          </a:prstGeom>
        </p:spPr>
      </p:pic>
    </p:spTree>
    <p:extLst>
      <p:ext uri="{BB962C8B-B14F-4D97-AF65-F5344CB8AC3E}">
        <p14:creationId xmlns:p14="http://schemas.microsoft.com/office/powerpoint/2010/main" val="764424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04C38-9926-F44E-8EF6-E986AD79012A}"/>
              </a:ext>
            </a:extLst>
          </p:cNvPr>
          <p:cNvSpPr>
            <a:spLocks noGrp="1"/>
          </p:cNvSpPr>
          <p:nvPr>
            <p:ph type="title"/>
          </p:nvPr>
        </p:nvSpPr>
        <p:spPr/>
        <p:txBody>
          <a:bodyPr/>
          <a:lstStyle/>
          <a:p>
            <a:r>
              <a:rPr lang="en-VN" dirty="0"/>
              <a:t>Reasons of Fraud</a:t>
            </a:r>
          </a:p>
        </p:txBody>
      </p:sp>
      <p:sp>
        <p:nvSpPr>
          <p:cNvPr id="4" name="Slide Number Placeholder 3">
            <a:extLst>
              <a:ext uri="{FF2B5EF4-FFF2-40B4-BE49-F238E27FC236}">
                <a16:creationId xmlns:a16="http://schemas.microsoft.com/office/drawing/2014/main" id="{5A84E398-8BAB-CD4F-9140-32209183EF2D}"/>
              </a:ext>
            </a:extLst>
          </p:cNvPr>
          <p:cNvSpPr>
            <a:spLocks noGrp="1"/>
          </p:cNvSpPr>
          <p:nvPr>
            <p:ph type="sldNum" sz="quarter" idx="12"/>
          </p:nvPr>
        </p:nvSpPr>
        <p:spPr/>
        <p:txBody>
          <a:bodyPr/>
          <a:lstStyle/>
          <a:p>
            <a:fld id="{8C13379D-D487-4446-85FC-E9ED5B8B80F6}" type="slidenum">
              <a:rPr lang="en-US" smtClean="0"/>
              <a:pPr/>
              <a:t>13</a:t>
            </a:fld>
            <a:endParaRPr lang="en-US"/>
          </a:p>
        </p:txBody>
      </p:sp>
      <p:sp>
        <p:nvSpPr>
          <p:cNvPr id="5" name="Explosion 1 4">
            <a:extLst>
              <a:ext uri="{FF2B5EF4-FFF2-40B4-BE49-F238E27FC236}">
                <a16:creationId xmlns:a16="http://schemas.microsoft.com/office/drawing/2014/main" id="{0BE4F44A-EED0-3041-B46E-15F22D4371A3}"/>
              </a:ext>
            </a:extLst>
          </p:cNvPr>
          <p:cNvSpPr/>
          <p:nvPr/>
        </p:nvSpPr>
        <p:spPr>
          <a:xfrm>
            <a:off x="2139751" y="2061713"/>
            <a:ext cx="4572000" cy="3200400"/>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3600" dirty="0">
                <a:solidFill>
                  <a:schemeClr val="bg1"/>
                </a:solidFill>
              </a:rPr>
              <a:t>REASONS</a:t>
            </a:r>
            <a:endParaRPr lang="en-VN" dirty="0">
              <a:solidFill>
                <a:schemeClr val="bg1"/>
              </a:solidFill>
            </a:endParaRPr>
          </a:p>
        </p:txBody>
      </p:sp>
      <p:sp>
        <p:nvSpPr>
          <p:cNvPr id="6" name="Rectangle 5">
            <a:extLst>
              <a:ext uri="{FF2B5EF4-FFF2-40B4-BE49-F238E27FC236}">
                <a16:creationId xmlns:a16="http://schemas.microsoft.com/office/drawing/2014/main" id="{FDD1C6B4-F6AE-6A4E-A712-699AD99643AA}"/>
              </a:ext>
            </a:extLst>
          </p:cNvPr>
          <p:cNvSpPr/>
          <p:nvPr/>
        </p:nvSpPr>
        <p:spPr>
          <a:xfrm>
            <a:off x="226519" y="1600200"/>
            <a:ext cx="2105063" cy="523220"/>
          </a:xfrm>
          <a:prstGeom prst="rect">
            <a:avLst/>
          </a:prstGeom>
        </p:spPr>
        <p:txBody>
          <a:bodyPr wrap="none">
            <a:spAutoFit/>
          </a:bodyPr>
          <a:lstStyle/>
          <a:p>
            <a:r>
              <a:rPr lang="en-VN" sz="2800" dirty="0">
                <a:latin typeface="Arial" panose="020B0604020202020204" pitchFamily="34" charset="0"/>
                <a:cs typeface="Arial" panose="020B0604020202020204" pitchFamily="34" charset="0"/>
              </a:rPr>
              <a:t>Competition</a:t>
            </a:r>
          </a:p>
        </p:txBody>
      </p:sp>
      <p:sp>
        <p:nvSpPr>
          <p:cNvPr id="9" name="Rectangle 8">
            <a:extLst>
              <a:ext uri="{FF2B5EF4-FFF2-40B4-BE49-F238E27FC236}">
                <a16:creationId xmlns:a16="http://schemas.microsoft.com/office/drawing/2014/main" id="{E3B81025-DE6C-D54B-A130-A97E926FDBF5}"/>
              </a:ext>
            </a:extLst>
          </p:cNvPr>
          <p:cNvSpPr/>
          <p:nvPr/>
        </p:nvSpPr>
        <p:spPr>
          <a:xfrm>
            <a:off x="-47915" y="4503748"/>
            <a:ext cx="2480166" cy="461665"/>
          </a:xfrm>
          <a:prstGeom prst="rect">
            <a:avLst/>
          </a:prstGeom>
        </p:spPr>
        <p:txBody>
          <a:bodyPr wrap="none">
            <a:spAutoFit/>
          </a:bodyPr>
          <a:lstStyle/>
          <a:p>
            <a:r>
              <a:rPr lang="en-VN" sz="2400" dirty="0">
                <a:latin typeface="Arial" panose="020B0604020202020204" pitchFamily="34" charset="0"/>
                <a:cs typeface="Arial" panose="020B0604020202020204" pitchFamily="34" charset="0"/>
              </a:rPr>
              <a:t>Publish or perish</a:t>
            </a:r>
          </a:p>
        </p:txBody>
      </p:sp>
      <p:sp>
        <p:nvSpPr>
          <p:cNvPr id="10" name="TextBox 9">
            <a:extLst>
              <a:ext uri="{FF2B5EF4-FFF2-40B4-BE49-F238E27FC236}">
                <a16:creationId xmlns:a16="http://schemas.microsoft.com/office/drawing/2014/main" id="{DA7FCF88-27DB-A448-BABE-D687E2B260E2}"/>
              </a:ext>
            </a:extLst>
          </p:cNvPr>
          <p:cNvSpPr txBox="1"/>
          <p:nvPr/>
        </p:nvSpPr>
        <p:spPr>
          <a:xfrm>
            <a:off x="2934212" y="5982705"/>
            <a:ext cx="3095719"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Societal expectations</a:t>
            </a:r>
            <a:endParaRPr lang="en-VN" sz="24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601FE255-52CA-E946-98C3-907471E97924}"/>
              </a:ext>
            </a:extLst>
          </p:cNvPr>
          <p:cNvSpPr/>
          <p:nvPr/>
        </p:nvSpPr>
        <p:spPr>
          <a:xfrm>
            <a:off x="5990047" y="1413999"/>
            <a:ext cx="2925353" cy="461665"/>
          </a:xfrm>
          <a:prstGeom prst="rect">
            <a:avLst/>
          </a:prstGeom>
        </p:spPr>
        <p:txBody>
          <a:bodyPr wrap="none">
            <a:spAutoFit/>
          </a:bodyPr>
          <a:lstStyle/>
          <a:p>
            <a:r>
              <a:rPr lang="en-US" sz="2400" dirty="0">
                <a:solidFill>
                  <a:srgbClr val="000000"/>
                </a:solidFill>
                <a:latin typeface="Arial" panose="020B0604020202020204" pitchFamily="34" charset="0"/>
                <a:cs typeface="Arial" panose="020B0604020202020204" pitchFamily="34" charset="0"/>
              </a:rPr>
              <a:t>Top-tier publications</a:t>
            </a:r>
            <a:endParaRPr lang="en-VN" sz="24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8A88A910-6A03-D746-8E16-C73B34572150}"/>
              </a:ext>
            </a:extLst>
          </p:cNvPr>
          <p:cNvSpPr/>
          <p:nvPr/>
        </p:nvSpPr>
        <p:spPr>
          <a:xfrm>
            <a:off x="6322519" y="4042083"/>
            <a:ext cx="2648482" cy="461665"/>
          </a:xfrm>
          <a:prstGeom prst="rect">
            <a:avLst/>
          </a:prstGeom>
        </p:spPr>
        <p:txBody>
          <a:bodyPr wrap="none">
            <a:spAutoFit/>
          </a:bodyPr>
          <a:lstStyle/>
          <a:p>
            <a:r>
              <a:rPr lang="en-US" sz="2400" dirty="0">
                <a:solidFill>
                  <a:srgbClr val="000000"/>
                </a:solidFill>
                <a:latin typeface="Arial" panose="020B0604020202020204" pitchFamily="34" charset="0"/>
                <a:cs typeface="Arial" panose="020B0604020202020204" pitchFamily="34" charset="0"/>
              </a:rPr>
              <a:t>Benefits of money</a:t>
            </a:r>
            <a:endParaRPr lang="en-V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51203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1425B-8282-1A49-95F3-1FA5FBC57AD8}"/>
              </a:ext>
            </a:extLst>
          </p:cNvPr>
          <p:cNvSpPr>
            <a:spLocks noGrp="1"/>
          </p:cNvSpPr>
          <p:nvPr>
            <p:ph type="title"/>
          </p:nvPr>
        </p:nvSpPr>
        <p:spPr/>
        <p:txBody>
          <a:bodyPr/>
          <a:lstStyle/>
          <a:p>
            <a:r>
              <a:rPr lang="en-VN" dirty="0"/>
              <a:t>Facts</a:t>
            </a:r>
          </a:p>
        </p:txBody>
      </p:sp>
      <p:sp>
        <p:nvSpPr>
          <p:cNvPr id="3" name="Content Placeholder 2">
            <a:extLst>
              <a:ext uri="{FF2B5EF4-FFF2-40B4-BE49-F238E27FC236}">
                <a16:creationId xmlns:a16="http://schemas.microsoft.com/office/drawing/2014/main" id="{BEA00A09-1503-9147-91A1-01D34EB954E5}"/>
              </a:ext>
            </a:extLst>
          </p:cNvPr>
          <p:cNvSpPr>
            <a:spLocks noGrp="1"/>
          </p:cNvSpPr>
          <p:nvPr>
            <p:ph idx="1"/>
          </p:nvPr>
        </p:nvSpPr>
        <p:spPr>
          <a:xfrm>
            <a:off x="533400" y="3429000"/>
            <a:ext cx="8153400" cy="2697163"/>
          </a:xfrm>
        </p:spPr>
        <p:txBody>
          <a:bodyPr/>
          <a:lstStyle/>
          <a:p>
            <a:r>
              <a:rPr lang="en-VN" dirty="0"/>
              <a:t>1.97% </a:t>
            </a:r>
            <a:r>
              <a:rPr lang="en-US" dirty="0"/>
              <a:t>of scientists admitted to have fabricated, falsified or modified data or results at least once</a:t>
            </a:r>
          </a:p>
          <a:p>
            <a:r>
              <a:rPr lang="en-US" dirty="0"/>
              <a:t> 33.7% admitted other questionable research practices</a:t>
            </a:r>
            <a:endParaRPr lang="en-VN" dirty="0"/>
          </a:p>
        </p:txBody>
      </p:sp>
      <p:sp>
        <p:nvSpPr>
          <p:cNvPr id="4" name="Slide Number Placeholder 3">
            <a:extLst>
              <a:ext uri="{FF2B5EF4-FFF2-40B4-BE49-F238E27FC236}">
                <a16:creationId xmlns:a16="http://schemas.microsoft.com/office/drawing/2014/main" id="{3C6892CE-A70A-EC48-8C5C-B11F1ADC60E3}"/>
              </a:ext>
            </a:extLst>
          </p:cNvPr>
          <p:cNvSpPr>
            <a:spLocks noGrp="1"/>
          </p:cNvSpPr>
          <p:nvPr>
            <p:ph type="sldNum" sz="quarter" idx="12"/>
          </p:nvPr>
        </p:nvSpPr>
        <p:spPr/>
        <p:txBody>
          <a:bodyPr/>
          <a:lstStyle/>
          <a:p>
            <a:fld id="{8C13379D-D487-4446-85FC-E9ED5B8B80F6}" type="slidenum">
              <a:rPr lang="en-US" smtClean="0"/>
              <a:pPr/>
              <a:t>14</a:t>
            </a:fld>
            <a:endParaRPr lang="en-US"/>
          </a:p>
        </p:txBody>
      </p:sp>
      <p:pic>
        <p:nvPicPr>
          <p:cNvPr id="5" name="Picture 4">
            <a:extLst>
              <a:ext uri="{FF2B5EF4-FFF2-40B4-BE49-F238E27FC236}">
                <a16:creationId xmlns:a16="http://schemas.microsoft.com/office/drawing/2014/main" id="{8958C12D-3AC4-5541-8AFE-267FF391AA2C}"/>
              </a:ext>
            </a:extLst>
          </p:cNvPr>
          <p:cNvPicPr>
            <a:picLocks noChangeAspect="1"/>
          </p:cNvPicPr>
          <p:nvPr/>
        </p:nvPicPr>
        <p:blipFill>
          <a:blip r:embed="rId2"/>
          <a:stretch>
            <a:fillRect/>
          </a:stretch>
        </p:blipFill>
        <p:spPr>
          <a:xfrm>
            <a:off x="868443" y="1092200"/>
            <a:ext cx="5684757" cy="2106613"/>
          </a:xfrm>
          <a:prstGeom prst="rect">
            <a:avLst/>
          </a:prstGeom>
          <a:ln>
            <a:solidFill>
              <a:schemeClr val="accent1"/>
            </a:solidFill>
          </a:ln>
        </p:spPr>
      </p:pic>
    </p:spTree>
    <p:extLst>
      <p:ext uri="{BB962C8B-B14F-4D97-AF65-F5344CB8AC3E}">
        <p14:creationId xmlns:p14="http://schemas.microsoft.com/office/powerpoint/2010/main" val="40800955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40DE80D-542E-B54D-B93D-566E64B5819C}"/>
              </a:ext>
            </a:extLst>
          </p:cNvPr>
          <p:cNvSpPr>
            <a:spLocks noGrp="1"/>
          </p:cNvSpPr>
          <p:nvPr>
            <p:ph type="body" idx="1"/>
          </p:nvPr>
        </p:nvSpPr>
        <p:spPr/>
        <p:txBody>
          <a:bodyPr>
            <a:normAutofit/>
          </a:bodyPr>
          <a:lstStyle/>
          <a:p>
            <a:r>
              <a:rPr lang="en-US" sz="4000" dirty="0">
                <a:solidFill>
                  <a:srgbClr val="C00000"/>
                </a:solidFill>
                <a:latin typeface="Arial" panose="020B0604020202020204" pitchFamily="34" charset="0"/>
                <a:cs typeface="Arial" panose="020B0604020202020204" pitchFamily="34" charset="0"/>
              </a:rPr>
              <a:t>PLAGIARISM</a:t>
            </a:r>
          </a:p>
        </p:txBody>
      </p:sp>
      <p:sp>
        <p:nvSpPr>
          <p:cNvPr id="4" name="Slide Number Placeholder 3">
            <a:extLst>
              <a:ext uri="{FF2B5EF4-FFF2-40B4-BE49-F238E27FC236}">
                <a16:creationId xmlns:a16="http://schemas.microsoft.com/office/drawing/2014/main" id="{A83313DF-6FD2-C347-85C5-ABDD037E6293}"/>
              </a:ext>
            </a:extLst>
          </p:cNvPr>
          <p:cNvSpPr>
            <a:spLocks noGrp="1"/>
          </p:cNvSpPr>
          <p:nvPr>
            <p:ph type="sldNum" sz="quarter" idx="12"/>
          </p:nvPr>
        </p:nvSpPr>
        <p:spPr/>
        <p:txBody>
          <a:bodyPr/>
          <a:lstStyle/>
          <a:p>
            <a:fld id="{8C13379D-D487-4446-85FC-E9ED5B8B80F6}" type="slidenum">
              <a:rPr lang="en-US" smtClean="0"/>
              <a:pPr/>
              <a:t>15</a:t>
            </a:fld>
            <a:endParaRPr lang="en-US"/>
          </a:p>
        </p:txBody>
      </p:sp>
    </p:spTree>
    <p:extLst>
      <p:ext uri="{BB962C8B-B14F-4D97-AF65-F5344CB8AC3E}">
        <p14:creationId xmlns:p14="http://schemas.microsoft.com/office/powerpoint/2010/main" val="22619024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3B94FC-FA1A-A94A-B3CA-06D3B19E3FA6}"/>
              </a:ext>
            </a:extLst>
          </p:cNvPr>
          <p:cNvSpPr>
            <a:spLocks noGrp="1"/>
          </p:cNvSpPr>
          <p:nvPr>
            <p:ph type="title"/>
          </p:nvPr>
        </p:nvSpPr>
        <p:spPr/>
        <p:txBody>
          <a:bodyPr/>
          <a:lstStyle/>
          <a:p>
            <a:r>
              <a:rPr lang="en-VN" dirty="0"/>
              <a:t>Plagiarism</a:t>
            </a:r>
          </a:p>
        </p:txBody>
      </p:sp>
      <p:sp>
        <p:nvSpPr>
          <p:cNvPr id="6" name="Content Placeholder 5">
            <a:extLst>
              <a:ext uri="{FF2B5EF4-FFF2-40B4-BE49-F238E27FC236}">
                <a16:creationId xmlns:a16="http://schemas.microsoft.com/office/drawing/2014/main" id="{7E3CACF3-D261-8F46-9360-540D22157FE3}"/>
              </a:ext>
            </a:extLst>
          </p:cNvPr>
          <p:cNvSpPr>
            <a:spLocks noGrp="1"/>
          </p:cNvSpPr>
          <p:nvPr>
            <p:ph idx="1"/>
          </p:nvPr>
        </p:nvSpPr>
        <p:spPr>
          <a:xfrm>
            <a:off x="533400" y="1143000"/>
            <a:ext cx="8458200" cy="4983163"/>
          </a:xfrm>
        </p:spPr>
        <p:txBody>
          <a:bodyPr>
            <a:normAutofit fontScale="92500" lnSpcReduction="20000"/>
          </a:bodyPr>
          <a:lstStyle/>
          <a:p>
            <a:pPr>
              <a:lnSpc>
                <a:spcPct val="120000"/>
              </a:lnSpc>
            </a:pPr>
            <a:r>
              <a:rPr lang="en-US" dirty="0">
                <a:solidFill>
                  <a:srgbClr val="C00000"/>
                </a:solidFill>
              </a:rPr>
              <a:t>Present someone else’s work </a:t>
            </a:r>
            <a:r>
              <a:rPr lang="en-US" dirty="0"/>
              <a:t>in any format as </a:t>
            </a:r>
            <a:r>
              <a:rPr lang="en-US" dirty="0">
                <a:solidFill>
                  <a:srgbClr val="C00000"/>
                </a:solidFill>
              </a:rPr>
              <a:t>your own original work without </a:t>
            </a:r>
            <a:r>
              <a:rPr lang="en-US" dirty="0"/>
              <a:t>appropriate acknowledgement of the author or its source.</a:t>
            </a:r>
          </a:p>
          <a:p>
            <a:pPr lvl="1">
              <a:lnSpc>
                <a:spcPct val="120000"/>
              </a:lnSpc>
            </a:pPr>
            <a:r>
              <a:rPr lang="en-US" dirty="0"/>
              <a:t>Ideas, text, images, illustrations</a:t>
            </a:r>
          </a:p>
          <a:p>
            <a:pPr lvl="1">
              <a:lnSpc>
                <a:spcPct val="120000"/>
              </a:lnSpc>
            </a:pPr>
            <a:r>
              <a:rPr lang="en-US" dirty="0"/>
              <a:t>Even whole paper</a:t>
            </a:r>
          </a:p>
          <a:p>
            <a:pPr>
              <a:lnSpc>
                <a:spcPct val="120000"/>
              </a:lnSpc>
            </a:pPr>
            <a:r>
              <a:rPr lang="en-US" dirty="0"/>
              <a:t>It can also be deliberate cheating or copying and pasting from sources without correct acknowledgement.</a:t>
            </a:r>
          </a:p>
          <a:p>
            <a:pPr marL="0" indent="0" algn="ctr">
              <a:lnSpc>
                <a:spcPct val="120000"/>
              </a:lnSpc>
              <a:buNone/>
            </a:pPr>
            <a:r>
              <a:rPr lang="en-US" dirty="0"/>
              <a:t>Scientists’ reputations are built on their papers: both the work and how it is reported</a:t>
            </a:r>
          </a:p>
          <a:p>
            <a:endParaRPr lang="en-VN" dirty="0"/>
          </a:p>
        </p:txBody>
      </p:sp>
      <p:sp>
        <p:nvSpPr>
          <p:cNvPr id="4" name="Slide Number Placeholder 3">
            <a:extLst>
              <a:ext uri="{FF2B5EF4-FFF2-40B4-BE49-F238E27FC236}">
                <a16:creationId xmlns:a16="http://schemas.microsoft.com/office/drawing/2014/main" id="{46334F61-52D4-7440-8F4E-D6A0506D251A}"/>
              </a:ext>
            </a:extLst>
          </p:cNvPr>
          <p:cNvSpPr>
            <a:spLocks noGrp="1"/>
          </p:cNvSpPr>
          <p:nvPr>
            <p:ph type="sldNum" sz="quarter" idx="12"/>
          </p:nvPr>
        </p:nvSpPr>
        <p:spPr/>
        <p:txBody>
          <a:bodyPr/>
          <a:lstStyle/>
          <a:p>
            <a:fld id="{8C13379D-D487-4446-85FC-E9ED5B8B80F6}" type="slidenum">
              <a:rPr lang="en-US" smtClean="0"/>
              <a:pPr/>
              <a:t>16</a:t>
            </a:fld>
            <a:endParaRPr lang="en-US"/>
          </a:p>
        </p:txBody>
      </p:sp>
    </p:spTree>
    <p:extLst>
      <p:ext uri="{BB962C8B-B14F-4D97-AF65-F5344CB8AC3E}">
        <p14:creationId xmlns:p14="http://schemas.microsoft.com/office/powerpoint/2010/main" val="32225588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E65C5-78D6-4647-A7EB-0EA42F469EAF}"/>
              </a:ext>
            </a:extLst>
          </p:cNvPr>
          <p:cNvSpPr>
            <a:spLocks noGrp="1"/>
          </p:cNvSpPr>
          <p:nvPr>
            <p:ph type="title"/>
          </p:nvPr>
        </p:nvSpPr>
        <p:spPr/>
        <p:txBody>
          <a:bodyPr/>
          <a:lstStyle/>
          <a:p>
            <a:r>
              <a:rPr lang="en-VN" dirty="0"/>
              <a:t>Example</a:t>
            </a:r>
          </a:p>
        </p:txBody>
      </p:sp>
      <p:sp>
        <p:nvSpPr>
          <p:cNvPr id="3" name="Content Placeholder 2">
            <a:extLst>
              <a:ext uri="{FF2B5EF4-FFF2-40B4-BE49-F238E27FC236}">
                <a16:creationId xmlns:a16="http://schemas.microsoft.com/office/drawing/2014/main" id="{D5C28E75-9C0E-8244-AC87-D5C356E78334}"/>
              </a:ext>
            </a:extLst>
          </p:cNvPr>
          <p:cNvSpPr>
            <a:spLocks noGrp="1"/>
          </p:cNvSpPr>
          <p:nvPr>
            <p:ph idx="1"/>
          </p:nvPr>
        </p:nvSpPr>
        <p:spPr>
          <a:xfrm>
            <a:off x="533400" y="990600"/>
            <a:ext cx="8458200" cy="5578475"/>
          </a:xfrm>
        </p:spPr>
        <p:txBody>
          <a:bodyPr>
            <a:noAutofit/>
          </a:bodyPr>
          <a:lstStyle/>
          <a:p>
            <a:r>
              <a:rPr lang="en-VN" sz="2200" dirty="0"/>
              <a:t>Original text (Barlman and Trey, 2001):</a:t>
            </a:r>
          </a:p>
          <a:p>
            <a:pPr lvl="1"/>
            <a:r>
              <a:rPr lang="en-US" sz="2200" dirty="0"/>
              <a:t>The impact of viruses has become a major issue in many large organizations, but most still rely on individual users maintaining virus definitions, with no internal firewalls to protect one user from another. However, any structure is only as strong as its weakest link; these organizations are highly vulnerable. </a:t>
            </a:r>
          </a:p>
          <a:p>
            <a:pPr lvl="1"/>
            <a:endParaRPr lang="en-US" sz="2200" dirty="0"/>
          </a:p>
          <a:p>
            <a:r>
              <a:rPr lang="en-US" sz="2200" dirty="0"/>
              <a:t>Plagiarism</a:t>
            </a:r>
          </a:p>
          <a:p>
            <a:pPr lvl="1"/>
            <a:r>
              <a:rPr lang="en-US" sz="2200" dirty="0"/>
              <a:t>Viruses have become a major issue in many large organizations, but most organizations still rely on users maintaining virus definitions on their individual computers, with no internal firewalls to protect one computer from another. However, any structure is only as strong as its weakest link; these organizations are highly vulnerable to infection (Barlman and Trey 2001). </a:t>
            </a:r>
          </a:p>
          <a:p>
            <a:pPr marL="0" indent="0">
              <a:buNone/>
            </a:pPr>
            <a:endParaRPr lang="en-US" sz="2200" dirty="0"/>
          </a:p>
          <a:p>
            <a:pPr marL="0" indent="0">
              <a:buNone/>
            </a:pPr>
            <a:endParaRPr lang="en-VN" sz="2200" dirty="0"/>
          </a:p>
        </p:txBody>
      </p:sp>
      <p:sp>
        <p:nvSpPr>
          <p:cNvPr id="4" name="Slide Number Placeholder 3">
            <a:extLst>
              <a:ext uri="{FF2B5EF4-FFF2-40B4-BE49-F238E27FC236}">
                <a16:creationId xmlns:a16="http://schemas.microsoft.com/office/drawing/2014/main" id="{E8D96D54-E21B-B244-9260-4B6CBCEDDDAF}"/>
              </a:ext>
            </a:extLst>
          </p:cNvPr>
          <p:cNvSpPr>
            <a:spLocks noGrp="1"/>
          </p:cNvSpPr>
          <p:nvPr>
            <p:ph type="sldNum" sz="quarter" idx="12"/>
          </p:nvPr>
        </p:nvSpPr>
        <p:spPr/>
        <p:txBody>
          <a:bodyPr/>
          <a:lstStyle/>
          <a:p>
            <a:fld id="{8C13379D-D487-4446-85FC-E9ED5B8B80F6}" type="slidenum">
              <a:rPr lang="en-US" smtClean="0"/>
              <a:pPr/>
              <a:t>17</a:t>
            </a:fld>
            <a:endParaRPr lang="en-US"/>
          </a:p>
        </p:txBody>
      </p:sp>
    </p:spTree>
    <p:extLst>
      <p:ext uri="{BB962C8B-B14F-4D97-AF65-F5344CB8AC3E}">
        <p14:creationId xmlns:p14="http://schemas.microsoft.com/office/powerpoint/2010/main" val="2398521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E65C5-78D6-4647-A7EB-0EA42F469EAF}"/>
              </a:ext>
            </a:extLst>
          </p:cNvPr>
          <p:cNvSpPr>
            <a:spLocks noGrp="1"/>
          </p:cNvSpPr>
          <p:nvPr>
            <p:ph type="title"/>
          </p:nvPr>
        </p:nvSpPr>
        <p:spPr/>
        <p:txBody>
          <a:bodyPr/>
          <a:lstStyle/>
          <a:p>
            <a:r>
              <a:rPr lang="en-VN" dirty="0"/>
              <a:t>Example</a:t>
            </a:r>
          </a:p>
        </p:txBody>
      </p:sp>
      <p:sp>
        <p:nvSpPr>
          <p:cNvPr id="3" name="Content Placeholder 2">
            <a:extLst>
              <a:ext uri="{FF2B5EF4-FFF2-40B4-BE49-F238E27FC236}">
                <a16:creationId xmlns:a16="http://schemas.microsoft.com/office/drawing/2014/main" id="{D5C28E75-9C0E-8244-AC87-D5C356E78334}"/>
              </a:ext>
            </a:extLst>
          </p:cNvPr>
          <p:cNvSpPr>
            <a:spLocks noGrp="1"/>
          </p:cNvSpPr>
          <p:nvPr>
            <p:ph idx="1"/>
          </p:nvPr>
        </p:nvSpPr>
        <p:spPr>
          <a:xfrm>
            <a:off x="533400" y="1143000"/>
            <a:ext cx="8458200" cy="5578475"/>
          </a:xfrm>
        </p:spPr>
        <p:txBody>
          <a:bodyPr>
            <a:noAutofit/>
          </a:bodyPr>
          <a:lstStyle/>
          <a:p>
            <a:r>
              <a:rPr lang="en-VN" sz="2200" dirty="0"/>
              <a:t>Original text (Barlman and Trey, 2001):</a:t>
            </a:r>
          </a:p>
          <a:p>
            <a:pPr lvl="1"/>
            <a:r>
              <a:rPr lang="en-US" sz="2200" dirty="0"/>
              <a:t>The impact of viruses has become a major issue in many large organizations, but most still rely on individual users maintaining virus definitions, with no internal firewalls to protect one user from another. However, any structure is only as strong as its weakest link; these organizations are highly vulnerable. </a:t>
            </a:r>
          </a:p>
          <a:p>
            <a:pPr lvl="1"/>
            <a:endParaRPr lang="en-US" sz="2200" dirty="0"/>
          </a:p>
          <a:p>
            <a:r>
              <a:rPr lang="en-US" sz="2200" dirty="0"/>
              <a:t>Appropriate text</a:t>
            </a:r>
          </a:p>
          <a:p>
            <a:pPr lvl="1"/>
            <a:r>
              <a:rPr lang="en-US" sz="2200" dirty="0"/>
              <a:t>As discussed by Barlman and Trey (2001), who investigated the impact of viruses in large organizations, “most still rely on individual users maintaining virus definitions, with no internal firewalls to protect one user from another. However, any structure is only as strong as its weakest link; these organizations are highly vulnerable.” </a:t>
            </a:r>
          </a:p>
          <a:p>
            <a:pPr marL="0" indent="0">
              <a:buNone/>
            </a:pPr>
            <a:endParaRPr lang="en-US" sz="2200" dirty="0"/>
          </a:p>
          <a:p>
            <a:pPr marL="0" indent="0">
              <a:buNone/>
            </a:pPr>
            <a:endParaRPr lang="en-VN" sz="2200" dirty="0"/>
          </a:p>
        </p:txBody>
      </p:sp>
      <p:sp>
        <p:nvSpPr>
          <p:cNvPr id="4" name="Slide Number Placeholder 3">
            <a:extLst>
              <a:ext uri="{FF2B5EF4-FFF2-40B4-BE49-F238E27FC236}">
                <a16:creationId xmlns:a16="http://schemas.microsoft.com/office/drawing/2014/main" id="{E8D96D54-E21B-B244-9260-4B6CBCEDDDAF}"/>
              </a:ext>
            </a:extLst>
          </p:cNvPr>
          <p:cNvSpPr>
            <a:spLocks noGrp="1"/>
          </p:cNvSpPr>
          <p:nvPr>
            <p:ph type="sldNum" sz="quarter" idx="12"/>
          </p:nvPr>
        </p:nvSpPr>
        <p:spPr/>
        <p:txBody>
          <a:bodyPr/>
          <a:lstStyle/>
          <a:p>
            <a:fld id="{8C13379D-D487-4446-85FC-E9ED5B8B80F6}" type="slidenum">
              <a:rPr lang="en-US" smtClean="0"/>
              <a:pPr/>
              <a:t>18</a:t>
            </a:fld>
            <a:endParaRPr lang="en-US"/>
          </a:p>
        </p:txBody>
      </p:sp>
    </p:spTree>
    <p:extLst>
      <p:ext uri="{BB962C8B-B14F-4D97-AF65-F5344CB8AC3E}">
        <p14:creationId xmlns:p14="http://schemas.microsoft.com/office/powerpoint/2010/main" val="1769828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E65C5-78D6-4647-A7EB-0EA42F469EAF}"/>
              </a:ext>
            </a:extLst>
          </p:cNvPr>
          <p:cNvSpPr>
            <a:spLocks noGrp="1"/>
          </p:cNvSpPr>
          <p:nvPr>
            <p:ph type="title"/>
          </p:nvPr>
        </p:nvSpPr>
        <p:spPr/>
        <p:txBody>
          <a:bodyPr/>
          <a:lstStyle/>
          <a:p>
            <a:r>
              <a:rPr lang="en-VN" dirty="0"/>
              <a:t>Example</a:t>
            </a:r>
          </a:p>
        </p:txBody>
      </p:sp>
      <p:sp>
        <p:nvSpPr>
          <p:cNvPr id="3" name="Content Placeholder 2">
            <a:extLst>
              <a:ext uri="{FF2B5EF4-FFF2-40B4-BE49-F238E27FC236}">
                <a16:creationId xmlns:a16="http://schemas.microsoft.com/office/drawing/2014/main" id="{D5C28E75-9C0E-8244-AC87-D5C356E78334}"/>
              </a:ext>
            </a:extLst>
          </p:cNvPr>
          <p:cNvSpPr>
            <a:spLocks noGrp="1"/>
          </p:cNvSpPr>
          <p:nvPr>
            <p:ph idx="1"/>
          </p:nvPr>
        </p:nvSpPr>
        <p:spPr>
          <a:xfrm>
            <a:off x="533400" y="1143000"/>
            <a:ext cx="8458200" cy="5578475"/>
          </a:xfrm>
        </p:spPr>
        <p:txBody>
          <a:bodyPr>
            <a:noAutofit/>
          </a:bodyPr>
          <a:lstStyle/>
          <a:p>
            <a:r>
              <a:rPr lang="en-VN" sz="2200" dirty="0"/>
              <a:t>Original text (Barlman and Trey, 2001):</a:t>
            </a:r>
          </a:p>
          <a:p>
            <a:pPr lvl="1"/>
            <a:r>
              <a:rPr lang="en-US" sz="2200" dirty="0"/>
              <a:t>The impact of viruses has become a major issue in many large organizations, but most still rely on individual users maintaining virus definitions, with no internal firewalls to protect one user from another. However, any structure is only as strong as its weakest link; these organizations are highly vulnerable. </a:t>
            </a:r>
          </a:p>
          <a:p>
            <a:pPr lvl="1"/>
            <a:endParaRPr lang="en-US" sz="2200" dirty="0"/>
          </a:p>
          <a:p>
            <a:r>
              <a:rPr lang="en-US" sz="2200" dirty="0"/>
              <a:t>Appropriate text</a:t>
            </a:r>
          </a:p>
          <a:p>
            <a:pPr lvl="1"/>
            <a:r>
              <a:rPr lang="en-US" sz="2200" dirty="0"/>
              <a:t>Barlman and Trey (2001) investigated the impact of viruses in large organizations. They found that organizations are vulnerable if individuals fail to keep virus definitions up to date, as internal firewalls are rare. </a:t>
            </a:r>
          </a:p>
          <a:p>
            <a:pPr marL="0" indent="0">
              <a:buNone/>
            </a:pPr>
            <a:endParaRPr lang="en-US" sz="2200" dirty="0"/>
          </a:p>
          <a:p>
            <a:pPr marL="0" indent="0">
              <a:buNone/>
            </a:pPr>
            <a:endParaRPr lang="en-VN" sz="2200" dirty="0"/>
          </a:p>
        </p:txBody>
      </p:sp>
      <p:sp>
        <p:nvSpPr>
          <p:cNvPr id="4" name="Slide Number Placeholder 3">
            <a:extLst>
              <a:ext uri="{FF2B5EF4-FFF2-40B4-BE49-F238E27FC236}">
                <a16:creationId xmlns:a16="http://schemas.microsoft.com/office/drawing/2014/main" id="{E8D96D54-E21B-B244-9260-4B6CBCEDDDAF}"/>
              </a:ext>
            </a:extLst>
          </p:cNvPr>
          <p:cNvSpPr>
            <a:spLocks noGrp="1"/>
          </p:cNvSpPr>
          <p:nvPr>
            <p:ph type="sldNum" sz="quarter" idx="12"/>
          </p:nvPr>
        </p:nvSpPr>
        <p:spPr/>
        <p:txBody>
          <a:bodyPr/>
          <a:lstStyle/>
          <a:p>
            <a:fld id="{8C13379D-D487-4446-85FC-E9ED5B8B80F6}" type="slidenum">
              <a:rPr lang="en-US" smtClean="0"/>
              <a:pPr/>
              <a:t>19</a:t>
            </a:fld>
            <a:endParaRPr lang="en-US"/>
          </a:p>
        </p:txBody>
      </p:sp>
    </p:spTree>
    <p:extLst>
      <p:ext uri="{BB962C8B-B14F-4D97-AF65-F5344CB8AC3E}">
        <p14:creationId xmlns:p14="http://schemas.microsoft.com/office/powerpoint/2010/main" val="18358884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normAutofit/>
          </a:bodyPr>
          <a:lstStyle/>
          <a:p>
            <a:pPr marL="457200" indent="-457200">
              <a:spcAft>
                <a:spcPts val="1200"/>
              </a:spcAft>
              <a:buFont typeface="+mj-lt"/>
              <a:buAutoNum type="arabicPeriod"/>
            </a:pPr>
            <a:r>
              <a:rPr lang="en-US" sz="2800" dirty="0">
                <a:solidFill>
                  <a:srgbClr val="333399"/>
                </a:solidFill>
              </a:rPr>
              <a:t>Introduction</a:t>
            </a:r>
          </a:p>
          <a:p>
            <a:pPr marL="457200" indent="-457200">
              <a:spcAft>
                <a:spcPts val="1200"/>
              </a:spcAft>
              <a:buFont typeface="+mj-lt"/>
              <a:buAutoNum type="arabicPeriod"/>
            </a:pPr>
            <a:r>
              <a:rPr lang="en-US" sz="2800" dirty="0">
                <a:solidFill>
                  <a:srgbClr val="333399"/>
                </a:solidFill>
              </a:rPr>
              <a:t>Plagiarism</a:t>
            </a:r>
          </a:p>
          <a:p>
            <a:pPr marL="0" indent="0">
              <a:spcAft>
                <a:spcPts val="1200"/>
              </a:spcAft>
              <a:buNone/>
            </a:pPr>
            <a:br>
              <a:rPr lang="en-US" sz="2800" dirty="0"/>
            </a:br>
            <a:endParaRPr lang="en-US" sz="2500" u="sng" dirty="0">
              <a:solidFill>
                <a:srgbClr val="0070C0"/>
              </a:solidFill>
              <a:latin typeface="Arial" charset="0"/>
            </a:endParaRPr>
          </a:p>
        </p:txBody>
      </p:sp>
      <p:sp>
        <p:nvSpPr>
          <p:cNvPr id="8" name="Slide Number Placeholder 7">
            <a:extLst>
              <a:ext uri="{FF2B5EF4-FFF2-40B4-BE49-F238E27FC236}">
                <a16:creationId xmlns:a16="http://schemas.microsoft.com/office/drawing/2014/main" id="{1D817D8F-40DB-DC43-9EBA-2F1641FF45B8}"/>
              </a:ext>
            </a:extLst>
          </p:cNvPr>
          <p:cNvSpPr>
            <a:spLocks noGrp="1"/>
          </p:cNvSpPr>
          <p:nvPr>
            <p:ph type="sldNum" sz="quarter" idx="12"/>
          </p:nvPr>
        </p:nvSpPr>
        <p:spPr/>
        <p:txBody>
          <a:bodyPr/>
          <a:lstStyle/>
          <a:p>
            <a:fld id="{8C13379D-D487-4446-85FC-E9ED5B8B80F6}" type="slidenum">
              <a:rPr lang="en-US" smtClean="0"/>
              <a:pPr/>
              <a:t>2</a:t>
            </a:fld>
            <a:endParaRPr lang="en-US"/>
          </a:p>
        </p:txBody>
      </p:sp>
    </p:spTree>
    <p:extLst>
      <p:ext uri="{BB962C8B-B14F-4D97-AF65-F5344CB8AC3E}">
        <p14:creationId xmlns:p14="http://schemas.microsoft.com/office/powerpoint/2010/main" val="42748401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8CDFD-9A5C-274A-85F0-0AE1A0DFF710}"/>
              </a:ext>
            </a:extLst>
          </p:cNvPr>
          <p:cNvSpPr>
            <a:spLocks noGrp="1"/>
          </p:cNvSpPr>
          <p:nvPr>
            <p:ph type="title"/>
          </p:nvPr>
        </p:nvSpPr>
        <p:spPr/>
        <p:txBody>
          <a:bodyPr>
            <a:normAutofit/>
          </a:bodyPr>
          <a:lstStyle/>
          <a:p>
            <a:r>
              <a:rPr lang="en-VN" dirty="0"/>
              <a:t>Avoid Plagiarism</a:t>
            </a:r>
            <a:endParaRPr lang="vi-VN" dirty="0"/>
          </a:p>
        </p:txBody>
      </p:sp>
      <p:sp>
        <p:nvSpPr>
          <p:cNvPr id="3" name="Content Placeholder 2">
            <a:extLst>
              <a:ext uri="{FF2B5EF4-FFF2-40B4-BE49-F238E27FC236}">
                <a16:creationId xmlns:a16="http://schemas.microsoft.com/office/drawing/2014/main" id="{83C6723B-8ED6-FB46-AF6B-15EC52DDC005}"/>
              </a:ext>
            </a:extLst>
          </p:cNvPr>
          <p:cNvSpPr>
            <a:spLocks noGrp="1"/>
          </p:cNvSpPr>
          <p:nvPr>
            <p:ph idx="1"/>
          </p:nvPr>
        </p:nvSpPr>
        <p:spPr/>
        <p:txBody>
          <a:bodyPr>
            <a:normAutofit fontScale="62500" lnSpcReduction="20000"/>
          </a:bodyPr>
          <a:lstStyle/>
          <a:p>
            <a:pPr>
              <a:lnSpc>
                <a:spcPct val="130000"/>
              </a:lnSpc>
            </a:pPr>
            <a:r>
              <a:rPr lang="en-US" dirty="0"/>
              <a:t>When using the ideas of others (except for common knowledge): quote, paraphrase or summaries + reference the sources</a:t>
            </a:r>
          </a:p>
          <a:p>
            <a:pPr>
              <a:lnSpc>
                <a:spcPct val="130000"/>
              </a:lnSpc>
            </a:pPr>
            <a:endParaRPr lang="en-US" dirty="0"/>
          </a:p>
          <a:p>
            <a:pPr>
              <a:lnSpc>
                <a:spcPct val="130000"/>
              </a:lnSpc>
            </a:pPr>
            <a:endParaRPr lang="en-US" dirty="0"/>
          </a:p>
          <a:p>
            <a:pPr>
              <a:lnSpc>
                <a:spcPct val="130000"/>
              </a:lnSpc>
            </a:pPr>
            <a:endParaRPr lang="en-US" dirty="0"/>
          </a:p>
          <a:p>
            <a:pPr>
              <a:lnSpc>
                <a:spcPct val="130000"/>
              </a:lnSpc>
            </a:pPr>
            <a:endParaRPr lang="en-US" dirty="0"/>
          </a:p>
          <a:p>
            <a:pPr>
              <a:lnSpc>
                <a:spcPct val="130000"/>
              </a:lnSpc>
            </a:pPr>
            <a:endParaRPr lang="en-US" dirty="0"/>
          </a:p>
          <a:p>
            <a:pPr>
              <a:lnSpc>
                <a:spcPct val="130000"/>
              </a:lnSpc>
            </a:pPr>
            <a:endParaRPr lang="en-US" dirty="0"/>
          </a:p>
          <a:p>
            <a:pPr>
              <a:lnSpc>
                <a:spcPct val="130000"/>
              </a:lnSpc>
            </a:pPr>
            <a:r>
              <a:rPr lang="en-US" dirty="0">
                <a:hlinkClick r:id="rId2"/>
              </a:rPr>
              <a:t>https://vccs.libguides.com/c.php?g=647106&amp;p=4536818</a:t>
            </a:r>
            <a:endParaRPr lang="en-US" dirty="0"/>
          </a:p>
          <a:p>
            <a:pPr>
              <a:lnSpc>
                <a:spcPct val="130000"/>
              </a:lnSpc>
            </a:pPr>
            <a:r>
              <a:rPr lang="en-US" dirty="0">
                <a:hlinkClick r:id="rId3"/>
              </a:rPr>
              <a:t>https://integrity.mit.edu/handbook/academic-writing/incorporating-words-and-ideas-others</a:t>
            </a:r>
            <a:endParaRPr lang="vi-VN" dirty="0"/>
          </a:p>
        </p:txBody>
      </p:sp>
      <p:sp>
        <p:nvSpPr>
          <p:cNvPr id="4" name="Slide Number Placeholder 3">
            <a:extLst>
              <a:ext uri="{FF2B5EF4-FFF2-40B4-BE49-F238E27FC236}">
                <a16:creationId xmlns:a16="http://schemas.microsoft.com/office/drawing/2014/main" id="{ED76E33B-717B-1044-B25F-12A71806C73E}"/>
              </a:ext>
            </a:extLst>
          </p:cNvPr>
          <p:cNvSpPr>
            <a:spLocks noGrp="1"/>
          </p:cNvSpPr>
          <p:nvPr>
            <p:ph type="sldNum" sz="quarter" idx="4"/>
          </p:nvPr>
        </p:nvSpPr>
        <p:spPr>
          <a:xfrm>
            <a:off x="11064552" y="6597384"/>
            <a:ext cx="792088" cy="288000"/>
          </a:xfrm>
          <a:prstGeom prst="rect">
            <a:avLst/>
          </a:prstGeom>
        </p:spPr>
        <p:txBody>
          <a:bodyPr vert="horz" lIns="91440" tIns="0" rIns="91440" bIns="0" rtlCol="0" anchor="ctr" anchorCtr="0"/>
          <a:lstStyle>
            <a:defPPr>
              <a:defRPr lang="en-US"/>
            </a:defPPr>
            <a:lvl1pPr marL="0" algn="r" defTabSz="914400" rtl="0" eaLnBrk="1" latinLnBrk="0" hangingPunct="1">
              <a:defRPr sz="9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70E8B96-6C17-404C-B209-86071FBA2009}" type="slidenum">
              <a:rPr lang="en-GB" smtClean="0"/>
              <a:pPr/>
              <a:t>20</a:t>
            </a:fld>
            <a:endParaRPr lang="en-GB" dirty="0"/>
          </a:p>
        </p:txBody>
      </p:sp>
      <p:pic>
        <p:nvPicPr>
          <p:cNvPr id="6" name="Picture 5" descr="A picture containing game, drawing&#10;&#10;Description automatically generated">
            <a:extLst>
              <a:ext uri="{FF2B5EF4-FFF2-40B4-BE49-F238E27FC236}">
                <a16:creationId xmlns:a16="http://schemas.microsoft.com/office/drawing/2014/main" id="{DEE36B89-0706-C545-91A8-7B914A982960}"/>
              </a:ext>
            </a:extLst>
          </p:cNvPr>
          <p:cNvPicPr>
            <a:picLocks noChangeAspect="1"/>
          </p:cNvPicPr>
          <p:nvPr/>
        </p:nvPicPr>
        <p:blipFill>
          <a:blip r:embed="rId4"/>
          <a:stretch>
            <a:fillRect/>
          </a:stretch>
        </p:blipFill>
        <p:spPr>
          <a:xfrm>
            <a:off x="490414" y="2591907"/>
            <a:ext cx="8391772" cy="1674186"/>
          </a:xfrm>
          <a:prstGeom prst="rect">
            <a:avLst/>
          </a:prstGeom>
        </p:spPr>
      </p:pic>
    </p:spTree>
    <p:extLst>
      <p:ext uri="{BB962C8B-B14F-4D97-AF65-F5344CB8AC3E}">
        <p14:creationId xmlns:p14="http://schemas.microsoft.com/office/powerpoint/2010/main" val="3576587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8942B-EC8E-BA46-82A1-D5C049FD5431}"/>
              </a:ext>
            </a:extLst>
          </p:cNvPr>
          <p:cNvSpPr>
            <a:spLocks noGrp="1"/>
          </p:cNvSpPr>
          <p:nvPr>
            <p:ph type="title"/>
          </p:nvPr>
        </p:nvSpPr>
        <p:spPr/>
        <p:txBody>
          <a:bodyPr/>
          <a:lstStyle/>
          <a:p>
            <a:r>
              <a:rPr lang="vi-VN" dirty="0"/>
              <a:t>Quoting</a:t>
            </a:r>
          </a:p>
        </p:txBody>
      </p:sp>
      <p:sp>
        <p:nvSpPr>
          <p:cNvPr id="3" name="Content Placeholder 2">
            <a:extLst>
              <a:ext uri="{FF2B5EF4-FFF2-40B4-BE49-F238E27FC236}">
                <a16:creationId xmlns:a16="http://schemas.microsoft.com/office/drawing/2014/main" id="{7267D593-FCEC-184D-8810-6C051AF626F7}"/>
              </a:ext>
            </a:extLst>
          </p:cNvPr>
          <p:cNvSpPr>
            <a:spLocks noGrp="1"/>
          </p:cNvSpPr>
          <p:nvPr>
            <p:ph idx="1"/>
          </p:nvPr>
        </p:nvSpPr>
        <p:spPr/>
        <p:txBody>
          <a:bodyPr>
            <a:normAutofit fontScale="70000" lnSpcReduction="20000"/>
          </a:bodyPr>
          <a:lstStyle/>
          <a:p>
            <a:pPr marL="0" indent="0">
              <a:lnSpc>
                <a:spcPct val="150000"/>
              </a:lnSpc>
              <a:buNone/>
            </a:pPr>
            <a:r>
              <a:rPr lang="en-US" b="1" dirty="0"/>
              <a:t>When should I quote?</a:t>
            </a:r>
          </a:p>
          <a:p>
            <a:pPr>
              <a:lnSpc>
                <a:spcPct val="150000"/>
              </a:lnSpc>
            </a:pPr>
            <a:r>
              <a:rPr lang="en-US" dirty="0"/>
              <a:t>When language is particularly vivid or expressive.</a:t>
            </a:r>
          </a:p>
          <a:p>
            <a:pPr>
              <a:lnSpc>
                <a:spcPct val="150000"/>
              </a:lnSpc>
            </a:pPr>
            <a:r>
              <a:rPr lang="en-US" dirty="0"/>
              <a:t>When exact wording is needed for technical accuracy.</a:t>
            </a:r>
          </a:p>
          <a:p>
            <a:pPr>
              <a:lnSpc>
                <a:spcPct val="150000"/>
              </a:lnSpc>
            </a:pPr>
            <a:r>
              <a:rPr lang="en-US" dirty="0"/>
              <a:t>When the words of an important authority lend weight to an argument.</a:t>
            </a:r>
          </a:p>
          <a:p>
            <a:pPr marL="0" indent="0">
              <a:lnSpc>
                <a:spcPct val="150000"/>
              </a:lnSpc>
              <a:buNone/>
            </a:pPr>
            <a:r>
              <a:rPr lang="en-US" b="1" dirty="0"/>
              <a:t>How do I show I am quoting?</a:t>
            </a:r>
          </a:p>
          <a:p>
            <a:pPr>
              <a:lnSpc>
                <a:spcPct val="150000"/>
              </a:lnSpc>
            </a:pPr>
            <a:r>
              <a:rPr lang="en-US" dirty="0"/>
              <a:t>Name the source in an introductory phrase.</a:t>
            </a:r>
          </a:p>
          <a:p>
            <a:pPr>
              <a:lnSpc>
                <a:spcPct val="150000"/>
              </a:lnSpc>
            </a:pPr>
            <a:r>
              <a:rPr lang="en-US" dirty="0"/>
              <a:t>Use quotation marks or indent long quotations.</a:t>
            </a:r>
          </a:p>
          <a:p>
            <a:pPr>
              <a:lnSpc>
                <a:spcPct val="150000"/>
              </a:lnSpc>
            </a:pPr>
            <a:r>
              <a:rPr lang="en-US" dirty="0"/>
              <a:t>Cite the source appropriately.</a:t>
            </a:r>
          </a:p>
          <a:p>
            <a:pPr marL="0" indent="0">
              <a:lnSpc>
                <a:spcPct val="150000"/>
              </a:lnSpc>
              <a:buNone/>
            </a:pPr>
            <a:endParaRPr lang="vi-VN" dirty="0"/>
          </a:p>
        </p:txBody>
      </p:sp>
      <p:sp>
        <p:nvSpPr>
          <p:cNvPr id="4" name="Slide Number Placeholder 3">
            <a:extLst>
              <a:ext uri="{FF2B5EF4-FFF2-40B4-BE49-F238E27FC236}">
                <a16:creationId xmlns:a16="http://schemas.microsoft.com/office/drawing/2014/main" id="{4565E830-DDE4-5643-A4AC-564C927D0468}"/>
              </a:ext>
            </a:extLst>
          </p:cNvPr>
          <p:cNvSpPr>
            <a:spLocks noGrp="1"/>
          </p:cNvSpPr>
          <p:nvPr>
            <p:ph type="sldNum" sz="quarter" idx="4"/>
          </p:nvPr>
        </p:nvSpPr>
        <p:spPr>
          <a:xfrm>
            <a:off x="11064552" y="6597384"/>
            <a:ext cx="792088" cy="288000"/>
          </a:xfrm>
          <a:prstGeom prst="rect">
            <a:avLst/>
          </a:prstGeom>
        </p:spPr>
        <p:txBody>
          <a:bodyPr vert="horz" lIns="91440" tIns="0" rIns="91440" bIns="0" rtlCol="0" anchor="ctr" anchorCtr="0"/>
          <a:lstStyle>
            <a:defPPr>
              <a:defRPr lang="en-US"/>
            </a:defPPr>
            <a:lvl1pPr marL="0" algn="r" defTabSz="914400" rtl="0" eaLnBrk="1" latinLnBrk="0" hangingPunct="1">
              <a:defRPr sz="9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70E8B96-6C17-404C-B209-86071FBA2009}" type="slidenum">
              <a:rPr lang="en-GB" smtClean="0"/>
              <a:pPr/>
              <a:t>21</a:t>
            </a:fld>
            <a:endParaRPr lang="en-GB" dirty="0"/>
          </a:p>
        </p:txBody>
      </p:sp>
      <p:sp>
        <p:nvSpPr>
          <p:cNvPr id="5" name="Rectangle 4">
            <a:extLst>
              <a:ext uri="{FF2B5EF4-FFF2-40B4-BE49-F238E27FC236}">
                <a16:creationId xmlns:a16="http://schemas.microsoft.com/office/drawing/2014/main" id="{196D0F8B-0FF1-F140-A2B6-494E3DBB2B41}"/>
              </a:ext>
            </a:extLst>
          </p:cNvPr>
          <p:cNvSpPr/>
          <p:nvPr/>
        </p:nvSpPr>
        <p:spPr>
          <a:xfrm>
            <a:off x="2546712" y="5764421"/>
            <a:ext cx="3963419" cy="229486"/>
          </a:xfrm>
          <a:prstGeom prst="rect">
            <a:avLst/>
          </a:prstGeom>
        </p:spPr>
        <p:txBody>
          <a:bodyPr wrap="square">
            <a:spAutoFit/>
          </a:bodyPr>
          <a:lstStyle/>
          <a:p>
            <a:pPr>
              <a:lnSpc>
                <a:spcPct val="130000"/>
              </a:lnSpc>
            </a:pPr>
            <a:r>
              <a:rPr lang="en-US" sz="750" dirty="0">
                <a:solidFill>
                  <a:schemeClr val="bg1"/>
                </a:solidFill>
                <a:hlinkClick r:id="rId2">
                  <a:extLst>
                    <a:ext uri="{A12FA001-AC4F-418D-AE19-62706E023703}">
                      <ahyp:hlinkClr xmlns:ahyp="http://schemas.microsoft.com/office/drawing/2018/hyperlinkcolor" val="tx"/>
                    </a:ext>
                  </a:extLst>
                </a:hlinkClick>
              </a:rPr>
              <a:t>https://integrity.mit.edu/handbook/academic-writing/incorporating-words-and-ideas-others</a:t>
            </a:r>
            <a:endParaRPr lang="vi-VN" sz="750" dirty="0">
              <a:solidFill>
                <a:schemeClr val="bg1"/>
              </a:solidFill>
            </a:endParaRPr>
          </a:p>
        </p:txBody>
      </p:sp>
    </p:spTree>
    <p:extLst>
      <p:ext uri="{BB962C8B-B14F-4D97-AF65-F5344CB8AC3E}">
        <p14:creationId xmlns:p14="http://schemas.microsoft.com/office/powerpoint/2010/main" val="193228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8942B-EC8E-BA46-82A1-D5C049FD5431}"/>
              </a:ext>
            </a:extLst>
          </p:cNvPr>
          <p:cNvSpPr>
            <a:spLocks noGrp="1"/>
          </p:cNvSpPr>
          <p:nvPr>
            <p:ph type="title"/>
          </p:nvPr>
        </p:nvSpPr>
        <p:spPr/>
        <p:txBody>
          <a:bodyPr/>
          <a:lstStyle/>
          <a:p>
            <a:r>
              <a:rPr lang="vi-VN" dirty="0"/>
              <a:t>Quoting</a:t>
            </a:r>
          </a:p>
        </p:txBody>
      </p:sp>
      <p:sp>
        <p:nvSpPr>
          <p:cNvPr id="4" name="Slide Number Placeholder 3">
            <a:extLst>
              <a:ext uri="{FF2B5EF4-FFF2-40B4-BE49-F238E27FC236}">
                <a16:creationId xmlns:a16="http://schemas.microsoft.com/office/drawing/2014/main" id="{4565E830-DDE4-5643-A4AC-564C927D0468}"/>
              </a:ext>
            </a:extLst>
          </p:cNvPr>
          <p:cNvSpPr>
            <a:spLocks noGrp="1"/>
          </p:cNvSpPr>
          <p:nvPr>
            <p:ph type="sldNum" sz="quarter" idx="4"/>
          </p:nvPr>
        </p:nvSpPr>
        <p:spPr>
          <a:xfrm>
            <a:off x="11064552" y="6597384"/>
            <a:ext cx="792088" cy="288000"/>
          </a:xfrm>
          <a:prstGeom prst="rect">
            <a:avLst/>
          </a:prstGeom>
        </p:spPr>
        <p:txBody>
          <a:bodyPr vert="horz" lIns="91440" tIns="0" rIns="91440" bIns="0" rtlCol="0" anchor="ctr" anchorCtr="0"/>
          <a:lstStyle>
            <a:defPPr>
              <a:defRPr lang="en-US"/>
            </a:defPPr>
            <a:lvl1pPr marL="0" algn="r" defTabSz="914400" rtl="0" eaLnBrk="1" latinLnBrk="0" hangingPunct="1">
              <a:defRPr sz="9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70E8B96-6C17-404C-B209-86071FBA2009}" type="slidenum">
              <a:rPr lang="en-GB" smtClean="0"/>
              <a:pPr/>
              <a:t>22</a:t>
            </a:fld>
            <a:endParaRPr lang="en-GB" dirty="0"/>
          </a:p>
        </p:txBody>
      </p:sp>
      <p:sp>
        <p:nvSpPr>
          <p:cNvPr id="5" name="Rectangle 4">
            <a:extLst>
              <a:ext uri="{FF2B5EF4-FFF2-40B4-BE49-F238E27FC236}">
                <a16:creationId xmlns:a16="http://schemas.microsoft.com/office/drawing/2014/main" id="{196D0F8B-0FF1-F140-A2B6-494E3DBB2B41}"/>
              </a:ext>
            </a:extLst>
          </p:cNvPr>
          <p:cNvSpPr/>
          <p:nvPr/>
        </p:nvSpPr>
        <p:spPr>
          <a:xfrm>
            <a:off x="2546712" y="5764421"/>
            <a:ext cx="3963419" cy="229486"/>
          </a:xfrm>
          <a:prstGeom prst="rect">
            <a:avLst/>
          </a:prstGeom>
        </p:spPr>
        <p:txBody>
          <a:bodyPr wrap="square">
            <a:spAutoFit/>
          </a:bodyPr>
          <a:lstStyle/>
          <a:p>
            <a:pPr>
              <a:lnSpc>
                <a:spcPct val="130000"/>
              </a:lnSpc>
            </a:pPr>
            <a:r>
              <a:rPr lang="en-US" sz="750" dirty="0">
                <a:solidFill>
                  <a:schemeClr val="bg1"/>
                </a:solidFill>
                <a:hlinkClick r:id="rId2">
                  <a:extLst>
                    <a:ext uri="{A12FA001-AC4F-418D-AE19-62706E023703}">
                      <ahyp:hlinkClr xmlns:ahyp="http://schemas.microsoft.com/office/drawing/2018/hyperlinkcolor" val="tx"/>
                    </a:ext>
                  </a:extLst>
                </a:hlinkClick>
              </a:rPr>
              <a:t>https://integrity.mit.edu/handbook/academic-writing/incorporating-words-and-ideas-others</a:t>
            </a:r>
            <a:endParaRPr lang="vi-VN" sz="750" dirty="0">
              <a:solidFill>
                <a:schemeClr val="bg1"/>
              </a:solidFill>
            </a:endParaRPr>
          </a:p>
        </p:txBody>
      </p:sp>
      <p:graphicFrame>
        <p:nvGraphicFramePr>
          <p:cNvPr id="8" name="Content Placeholder 7">
            <a:extLst>
              <a:ext uri="{FF2B5EF4-FFF2-40B4-BE49-F238E27FC236}">
                <a16:creationId xmlns:a16="http://schemas.microsoft.com/office/drawing/2014/main" id="{065EE5E4-E1C3-5946-B96D-45A48872D553}"/>
              </a:ext>
            </a:extLst>
          </p:cNvPr>
          <p:cNvGraphicFramePr>
            <a:graphicFrameLocks noGrp="1"/>
          </p:cNvGraphicFramePr>
          <p:nvPr>
            <p:ph idx="1"/>
          </p:nvPr>
        </p:nvGraphicFramePr>
        <p:xfrm>
          <a:off x="251520" y="1700808"/>
          <a:ext cx="8425342" cy="4101792"/>
        </p:xfrm>
        <a:graphic>
          <a:graphicData uri="http://schemas.openxmlformats.org/drawingml/2006/table">
            <a:tbl>
              <a:tblPr/>
              <a:tblGrid>
                <a:gridCol w="2341748">
                  <a:extLst>
                    <a:ext uri="{9D8B030D-6E8A-4147-A177-3AD203B41FA5}">
                      <a16:colId xmlns:a16="http://schemas.microsoft.com/office/drawing/2014/main" val="3046884108"/>
                    </a:ext>
                  </a:extLst>
                </a:gridCol>
                <a:gridCol w="3019914">
                  <a:extLst>
                    <a:ext uri="{9D8B030D-6E8A-4147-A177-3AD203B41FA5}">
                      <a16:colId xmlns:a16="http://schemas.microsoft.com/office/drawing/2014/main" val="1643767327"/>
                    </a:ext>
                  </a:extLst>
                </a:gridCol>
                <a:gridCol w="3063680">
                  <a:extLst>
                    <a:ext uri="{9D8B030D-6E8A-4147-A177-3AD203B41FA5}">
                      <a16:colId xmlns:a16="http://schemas.microsoft.com/office/drawing/2014/main" val="1810682399"/>
                    </a:ext>
                  </a:extLst>
                </a:gridCol>
              </a:tblGrid>
              <a:tr h="328776">
                <a:tc>
                  <a:txBody>
                    <a:bodyPr/>
                    <a:lstStyle/>
                    <a:p>
                      <a:pPr algn="l" fontAlgn="ctr"/>
                      <a:r>
                        <a:rPr lang="en-US" sz="1400" b="1">
                          <a:solidFill>
                            <a:srgbClr val="FCFCF8"/>
                          </a:solidFill>
                          <a:effectLst/>
                          <a:latin typeface="Arial" panose="020B0604020202020204" pitchFamily="34" charset="0"/>
                          <a:cs typeface="Arial" panose="020B0604020202020204" pitchFamily="34" charset="0"/>
                        </a:rPr>
                        <a:t>Original</a:t>
                      </a:r>
                    </a:p>
                  </a:txBody>
                  <a:tcPr marL="86126" marR="86126" marT="61518" marB="61518" anchor="ctr">
                    <a:lnL>
                      <a:noFill/>
                    </a:lnL>
                    <a:lnR w="19050" cap="flat" cmpd="sng" algn="ctr">
                      <a:solidFill>
                        <a:srgbClr val="FFFFFF"/>
                      </a:solidFill>
                      <a:prstDash val="solid"/>
                      <a:round/>
                      <a:headEnd type="none" w="med" len="med"/>
                      <a:tailEnd type="none" w="med" len="med"/>
                    </a:lnR>
                    <a:lnT>
                      <a:noFill/>
                    </a:lnT>
                    <a:lnB>
                      <a:noFill/>
                    </a:lnB>
                    <a:solidFill>
                      <a:srgbClr val="993333"/>
                    </a:solidFill>
                  </a:tcPr>
                </a:tc>
                <a:tc>
                  <a:txBody>
                    <a:bodyPr/>
                    <a:lstStyle/>
                    <a:p>
                      <a:pPr algn="l" fontAlgn="ctr"/>
                      <a:r>
                        <a:rPr lang="en-US" sz="1400" b="1">
                          <a:solidFill>
                            <a:srgbClr val="FCFCF8"/>
                          </a:solidFill>
                          <a:effectLst/>
                          <a:latin typeface="Arial" panose="020B0604020202020204" pitchFamily="34" charset="0"/>
                          <a:cs typeface="Arial" panose="020B0604020202020204" pitchFamily="34" charset="0"/>
                        </a:rPr>
                        <a:t>Accurate quoting</a:t>
                      </a:r>
                    </a:p>
                  </a:txBody>
                  <a:tcPr marL="86126" marR="86126" marT="61518" marB="61518"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a:noFill/>
                    </a:lnB>
                    <a:solidFill>
                      <a:srgbClr val="993333"/>
                    </a:solidFill>
                  </a:tcPr>
                </a:tc>
                <a:tc>
                  <a:txBody>
                    <a:bodyPr/>
                    <a:lstStyle/>
                    <a:p>
                      <a:pPr algn="l" fontAlgn="ctr"/>
                      <a:r>
                        <a:rPr lang="en-US" sz="1400" b="1">
                          <a:solidFill>
                            <a:srgbClr val="FCFCF8"/>
                          </a:solidFill>
                          <a:effectLst/>
                          <a:latin typeface="Arial" panose="020B0604020202020204" pitchFamily="34" charset="0"/>
                          <a:cs typeface="Arial" panose="020B0604020202020204" pitchFamily="34" charset="0"/>
                        </a:rPr>
                        <a:t>Plagiarism</a:t>
                      </a:r>
                    </a:p>
                  </a:txBody>
                  <a:tcPr marL="86126" marR="86126" marT="61518" marB="61518"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a:noFill/>
                    </a:lnB>
                    <a:solidFill>
                      <a:srgbClr val="993333"/>
                    </a:solidFill>
                  </a:tcPr>
                </a:tc>
                <a:extLst>
                  <a:ext uri="{0D108BD9-81ED-4DB2-BD59-A6C34878D82A}">
                    <a16:rowId xmlns:a16="http://schemas.microsoft.com/office/drawing/2014/main" val="2245322769"/>
                  </a:ext>
                </a:extLst>
              </a:tr>
              <a:tr h="3620616">
                <a:tc>
                  <a:txBody>
                    <a:bodyPr/>
                    <a:lstStyle/>
                    <a:p>
                      <a:pPr algn="l" fontAlgn="t"/>
                      <a:r>
                        <a:rPr lang="en-US" sz="1400">
                          <a:effectLst/>
                          <a:latin typeface="Arial" panose="020B0604020202020204" pitchFamily="34" charset="0"/>
                          <a:cs typeface="Arial" panose="020B0604020202020204" pitchFamily="34" charset="0"/>
                        </a:rPr>
                        <a:t>Because of their unique perspective, Americans fear globalization less than anyone else, and as a consequence they think about it less than anyone else. When Americans do think about globalization, they think of the global economy as an enlarged version of the American economy.</a:t>
                      </a:r>
                    </a:p>
                    <a:p>
                      <a:pPr algn="l" fontAlgn="t"/>
                      <a:r>
                        <a:rPr lang="en-US" sz="1400">
                          <a:effectLst/>
                          <a:latin typeface="Arial" panose="020B0604020202020204" pitchFamily="34" charset="0"/>
                          <a:cs typeface="Arial" panose="020B0604020202020204" pitchFamily="34" charset="0"/>
                        </a:rPr>
                        <a:t>(Source: Thurow, L. (1993). </a:t>
                      </a:r>
                      <a:r>
                        <a:rPr lang="en-US" sz="1400" i="1">
                          <a:effectLst/>
                          <a:latin typeface="Arial" panose="020B0604020202020204" pitchFamily="34" charset="0"/>
                          <a:cs typeface="Arial" panose="020B0604020202020204" pitchFamily="34" charset="0"/>
                        </a:rPr>
                        <a:t>Fortune Favors the Bold</a:t>
                      </a:r>
                      <a:r>
                        <a:rPr lang="en-US" sz="1400">
                          <a:effectLst/>
                          <a:latin typeface="Arial" panose="020B0604020202020204" pitchFamily="34" charset="0"/>
                          <a:cs typeface="Arial" panose="020B0604020202020204" pitchFamily="34" charset="0"/>
                        </a:rPr>
                        <a:t> (p. 6). New York: Harper Collins.)</a:t>
                      </a:r>
                    </a:p>
                  </a:txBody>
                  <a:tcPr marL="86126" marR="86126" marT="61518" marB="61518">
                    <a:lnL>
                      <a:noFill/>
                    </a:lnL>
                    <a:lnR w="19050" cap="flat" cmpd="sng" algn="ctr">
                      <a:solidFill>
                        <a:srgbClr val="FFFFFF"/>
                      </a:solidFill>
                      <a:prstDash val="solid"/>
                      <a:round/>
                      <a:headEnd type="none" w="med" len="med"/>
                      <a:tailEnd type="none" w="med" len="med"/>
                    </a:lnR>
                    <a:lnT>
                      <a:noFill/>
                    </a:lnT>
                    <a:lnB>
                      <a:noFill/>
                    </a:lnB>
                    <a:solidFill>
                      <a:srgbClr val="E5F2F7"/>
                    </a:solidFill>
                  </a:tcPr>
                </a:tc>
                <a:tc>
                  <a:txBody>
                    <a:bodyPr/>
                    <a:lstStyle/>
                    <a:p>
                      <a:pPr algn="l" fontAlgn="t"/>
                      <a:r>
                        <a:rPr lang="en-US" sz="1400" dirty="0">
                          <a:effectLst/>
                          <a:latin typeface="Arial" panose="020B0604020202020204" pitchFamily="34" charset="0"/>
                          <a:cs typeface="Arial" panose="020B0604020202020204" pitchFamily="34" charset="0"/>
                        </a:rPr>
                        <a:t>Economist Lester </a:t>
                      </a:r>
                      <a:r>
                        <a:rPr lang="en-US" sz="1400" dirty="0" err="1">
                          <a:effectLst/>
                          <a:latin typeface="Arial" panose="020B0604020202020204" pitchFamily="34" charset="0"/>
                          <a:cs typeface="Arial" panose="020B0604020202020204" pitchFamily="34" charset="0"/>
                        </a:rPr>
                        <a:t>Thurow</a:t>
                      </a:r>
                      <a:r>
                        <a:rPr lang="en-US" sz="1400" dirty="0">
                          <a:effectLst/>
                          <a:latin typeface="Arial" panose="020B0604020202020204" pitchFamily="34" charset="0"/>
                          <a:cs typeface="Arial" panose="020B0604020202020204" pitchFamily="34" charset="0"/>
                        </a:rPr>
                        <a:t> (1993) has asserted that the American reaction to globalization is different from that of the rest of the world in that "American's fear globalization less than anyone else, and as a consequence . . . think about it less than anyone else" (p. 6).</a:t>
                      </a:r>
                    </a:p>
                    <a:p>
                      <a:pPr algn="l" fontAlgn="t"/>
                      <a:endParaRPr lang="en-US" sz="1400" dirty="0">
                        <a:effectLst/>
                        <a:latin typeface="Arial" panose="020B0604020202020204" pitchFamily="34" charset="0"/>
                        <a:cs typeface="Arial" panose="020B0604020202020204" pitchFamily="34" charset="0"/>
                      </a:endParaRPr>
                    </a:p>
                    <a:p>
                      <a:pPr algn="l" fontAlgn="t"/>
                      <a:r>
                        <a:rPr lang="en-US" sz="1400" b="1" dirty="0">
                          <a:effectLst/>
                          <a:latin typeface="Arial" panose="020B0604020202020204" pitchFamily="34" charset="0"/>
                          <a:cs typeface="Arial" panose="020B0604020202020204" pitchFamily="34" charset="0"/>
                        </a:rPr>
                        <a:t>Why is this accurate?</a:t>
                      </a:r>
                    </a:p>
                    <a:p>
                      <a:pPr marL="285750" indent="-285750" algn="l" fontAlgn="t">
                        <a:buFont typeface="Wingdings" pitchFamily="2" charset="2"/>
                        <a:buChar char="v"/>
                      </a:pPr>
                      <a:r>
                        <a:rPr lang="en-US" sz="1100" i="1" dirty="0">
                          <a:effectLst/>
                          <a:latin typeface="Arial" panose="020B0604020202020204" pitchFamily="34" charset="0"/>
                          <a:cs typeface="Arial" panose="020B0604020202020204" pitchFamily="34" charset="0"/>
                        </a:rPr>
                        <a:t>The writer has introduced the quotation with his/her own words.</a:t>
                      </a:r>
                    </a:p>
                    <a:p>
                      <a:pPr marL="285750" indent="-285750" algn="l" fontAlgn="t">
                        <a:buFont typeface="Wingdings" pitchFamily="2" charset="2"/>
                        <a:buChar char="v"/>
                      </a:pPr>
                      <a:r>
                        <a:rPr lang="en-US" sz="1100" i="1" dirty="0">
                          <a:effectLst/>
                          <a:latin typeface="Arial" panose="020B0604020202020204" pitchFamily="34" charset="0"/>
                          <a:cs typeface="Arial" panose="020B0604020202020204" pitchFamily="34" charset="0"/>
                        </a:rPr>
                        <a:t>S/he has also named the source in an introduction phrase.</a:t>
                      </a:r>
                    </a:p>
                    <a:p>
                      <a:pPr marL="285750" indent="-285750" algn="l" fontAlgn="t">
                        <a:buFont typeface="Wingdings" pitchFamily="2" charset="2"/>
                        <a:buChar char="v"/>
                      </a:pPr>
                      <a:r>
                        <a:rPr lang="en-US" sz="1100" i="1" dirty="0">
                          <a:effectLst/>
                          <a:latin typeface="Arial" panose="020B0604020202020204" pitchFamily="34" charset="0"/>
                          <a:cs typeface="Arial" panose="020B0604020202020204" pitchFamily="34" charset="0"/>
                        </a:rPr>
                        <a:t>S/he has indicated where exact words of the source begin and end by using quotation marks.</a:t>
                      </a:r>
                    </a:p>
                    <a:p>
                      <a:pPr marL="285750" indent="-285750" algn="l" fontAlgn="t">
                        <a:buFont typeface="Wingdings" pitchFamily="2" charset="2"/>
                        <a:buChar char="v"/>
                      </a:pPr>
                      <a:r>
                        <a:rPr lang="en-US" sz="1100" i="1" dirty="0">
                          <a:effectLst/>
                          <a:latin typeface="Arial" panose="020B0604020202020204" pitchFamily="34" charset="0"/>
                          <a:cs typeface="Arial" panose="020B0604020202020204" pitchFamily="34" charset="0"/>
                        </a:rPr>
                        <a:t>(Complete </a:t>
                      </a:r>
                      <a:r>
                        <a:rPr lang="en-US" sz="1100" i="1" dirty="0" err="1">
                          <a:effectLst/>
                          <a:latin typeface="Arial" panose="020B0604020202020204" pitchFamily="34" charset="0"/>
                          <a:cs typeface="Arial" panose="020B0604020202020204" pitchFamily="34" charset="0"/>
                        </a:rPr>
                        <a:t>Thurow</a:t>
                      </a:r>
                      <a:r>
                        <a:rPr lang="en-US" sz="1100" i="1" dirty="0">
                          <a:effectLst/>
                          <a:latin typeface="Arial" panose="020B0604020202020204" pitchFamily="34" charset="0"/>
                          <a:cs typeface="Arial" panose="020B0604020202020204" pitchFamily="34" charset="0"/>
                        </a:rPr>
                        <a:t> reference appears in bibliography)</a:t>
                      </a:r>
                    </a:p>
                  </a:txBody>
                  <a:tcPr marL="86126" marR="86126" marT="61518" marB="61518">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a:noFill/>
                    </a:lnB>
                    <a:solidFill>
                      <a:srgbClr val="E5F2F7"/>
                    </a:solidFill>
                  </a:tcPr>
                </a:tc>
                <a:tc>
                  <a:txBody>
                    <a:bodyPr/>
                    <a:lstStyle/>
                    <a:p>
                      <a:pPr algn="l" fontAlgn="t"/>
                      <a:r>
                        <a:rPr lang="en-US" sz="1400" dirty="0">
                          <a:effectLst/>
                          <a:latin typeface="Arial" panose="020B0604020202020204" pitchFamily="34" charset="0"/>
                          <a:cs typeface="Arial" panose="020B0604020202020204" pitchFamily="34" charset="0"/>
                        </a:rPr>
                        <a:t>The American view of globalization is unlike that of the rest of the world. </a:t>
                      </a:r>
                      <a:r>
                        <a:rPr lang="en-US" sz="1400" b="1" dirty="0">
                          <a:effectLst/>
                          <a:latin typeface="Arial" panose="020B0604020202020204" pitchFamily="34" charset="0"/>
                          <a:cs typeface="Arial" panose="020B0604020202020204" pitchFamily="34" charset="0"/>
                        </a:rPr>
                        <a:t>Because of their unique perspective, Americans fear globalization less than anyone else, and therefore think about it less than anyone else</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Thurow</a:t>
                      </a:r>
                      <a:r>
                        <a:rPr lang="en-US" sz="1400" dirty="0">
                          <a:effectLst/>
                          <a:latin typeface="Arial" panose="020B0604020202020204" pitchFamily="34" charset="0"/>
                          <a:cs typeface="Arial" panose="020B0604020202020204" pitchFamily="34" charset="0"/>
                        </a:rPr>
                        <a:t>, 1993).</a:t>
                      </a:r>
                    </a:p>
                    <a:p>
                      <a:pPr algn="l" fontAlgn="t"/>
                      <a:endParaRPr lang="en-US" sz="1400" dirty="0">
                        <a:effectLst/>
                        <a:latin typeface="Arial" panose="020B0604020202020204" pitchFamily="34" charset="0"/>
                        <a:cs typeface="Arial" panose="020B0604020202020204" pitchFamily="34" charset="0"/>
                      </a:endParaRPr>
                    </a:p>
                    <a:p>
                      <a:pPr algn="l" fontAlgn="t"/>
                      <a:r>
                        <a:rPr lang="en-US" sz="1400" b="1" dirty="0">
                          <a:effectLst/>
                          <a:latin typeface="Arial" panose="020B0604020202020204" pitchFamily="34" charset="0"/>
                          <a:cs typeface="Arial" panose="020B0604020202020204" pitchFamily="34" charset="0"/>
                        </a:rPr>
                        <a:t>Why is this plagiarism?</a:t>
                      </a:r>
                      <a:endParaRPr lang="en-US" sz="1400" dirty="0">
                        <a:effectLst/>
                        <a:latin typeface="Arial" panose="020B0604020202020204" pitchFamily="34" charset="0"/>
                        <a:cs typeface="Arial" panose="020B0604020202020204" pitchFamily="34" charset="0"/>
                      </a:endParaRPr>
                    </a:p>
                    <a:p>
                      <a:pPr marL="285750" indent="-285750" algn="l" fontAlgn="t">
                        <a:buFont typeface="Wingdings" pitchFamily="2" charset="2"/>
                        <a:buChar char="v"/>
                      </a:pPr>
                      <a:r>
                        <a:rPr lang="en-US" sz="1200" i="1" dirty="0">
                          <a:effectLst/>
                          <a:latin typeface="Arial" panose="020B0604020202020204" pitchFamily="34" charset="0"/>
                          <a:cs typeface="Arial" panose="020B0604020202020204" pitchFamily="34" charset="0"/>
                        </a:rPr>
                        <a:t>The writer has identified the source </a:t>
                      </a:r>
                      <a:r>
                        <a:rPr lang="en-US" sz="1200" b="1" i="1" dirty="0">
                          <a:effectLst/>
                          <a:latin typeface="Arial" panose="020B0604020202020204" pitchFamily="34" charset="0"/>
                          <a:cs typeface="Arial" panose="020B0604020202020204" pitchFamily="34" charset="0"/>
                        </a:rPr>
                        <a:t>but</a:t>
                      </a:r>
                      <a:r>
                        <a:rPr lang="en-US" sz="1200" i="1" dirty="0">
                          <a:effectLst/>
                          <a:latin typeface="Arial" panose="020B0604020202020204" pitchFamily="34" charset="0"/>
                          <a:cs typeface="Arial" panose="020B0604020202020204" pitchFamily="34" charset="0"/>
                        </a:rPr>
                        <a:t> has </a:t>
                      </a:r>
                      <a:r>
                        <a:rPr lang="en-US" sz="1200" b="1" i="1" dirty="0">
                          <a:effectLst/>
                          <a:latin typeface="Arial" panose="020B0604020202020204" pitchFamily="34" charset="0"/>
                          <a:cs typeface="Arial" panose="020B0604020202020204" pitchFamily="34" charset="0"/>
                        </a:rPr>
                        <a:t>not </a:t>
                      </a:r>
                      <a:r>
                        <a:rPr lang="en-US" sz="1200" i="1" dirty="0">
                          <a:effectLst/>
                          <a:latin typeface="Arial" panose="020B0604020202020204" pitchFamily="34" charset="0"/>
                          <a:cs typeface="Arial" panose="020B0604020202020204" pitchFamily="34" charset="0"/>
                        </a:rPr>
                        <a:t>put quotation marks around the words.</a:t>
                      </a:r>
                    </a:p>
                    <a:p>
                      <a:pPr marL="285750" indent="-285750" algn="l" fontAlgn="t">
                        <a:buFont typeface="Wingdings" pitchFamily="2" charset="2"/>
                        <a:buChar char="v"/>
                      </a:pPr>
                      <a:r>
                        <a:rPr lang="en-US" sz="1200" i="1" dirty="0">
                          <a:effectLst/>
                          <a:latin typeface="Arial" panose="020B0604020202020204" pitchFamily="34" charset="0"/>
                          <a:cs typeface="Arial" panose="020B0604020202020204" pitchFamily="34" charset="0"/>
                        </a:rPr>
                        <a:t>Lack of quotation marks allows the reader to think the words are the writer's, not </a:t>
                      </a:r>
                      <a:r>
                        <a:rPr lang="en-US" sz="1200" i="1" dirty="0" err="1">
                          <a:effectLst/>
                          <a:latin typeface="Arial" panose="020B0604020202020204" pitchFamily="34" charset="0"/>
                          <a:cs typeface="Arial" panose="020B0604020202020204" pitchFamily="34" charset="0"/>
                        </a:rPr>
                        <a:t>Thurow's</a:t>
                      </a:r>
                      <a:r>
                        <a:rPr lang="en-US" sz="1200" i="1" dirty="0">
                          <a:effectLst/>
                          <a:latin typeface="Arial" panose="020B0604020202020204" pitchFamily="34" charset="0"/>
                          <a:cs typeface="Arial" panose="020B0604020202020204" pitchFamily="34" charset="0"/>
                        </a:rPr>
                        <a:t>.</a:t>
                      </a:r>
                    </a:p>
                  </a:txBody>
                  <a:tcPr marL="86126" marR="86126" marT="61518" marB="61518">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a:noFill/>
                    </a:lnB>
                    <a:solidFill>
                      <a:srgbClr val="E5F2F7"/>
                    </a:solidFill>
                  </a:tcPr>
                </a:tc>
                <a:extLst>
                  <a:ext uri="{0D108BD9-81ED-4DB2-BD59-A6C34878D82A}">
                    <a16:rowId xmlns:a16="http://schemas.microsoft.com/office/drawing/2014/main" val="2996349790"/>
                  </a:ext>
                </a:extLst>
              </a:tr>
            </a:tbl>
          </a:graphicData>
        </a:graphic>
      </p:graphicFrame>
    </p:spTree>
    <p:extLst>
      <p:ext uri="{BB962C8B-B14F-4D97-AF65-F5344CB8AC3E}">
        <p14:creationId xmlns:p14="http://schemas.microsoft.com/office/powerpoint/2010/main" val="10089863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A84AC-2966-834C-904D-AB5DB988D5A6}"/>
              </a:ext>
            </a:extLst>
          </p:cNvPr>
          <p:cNvSpPr>
            <a:spLocks noGrp="1"/>
          </p:cNvSpPr>
          <p:nvPr>
            <p:ph type="title"/>
          </p:nvPr>
        </p:nvSpPr>
        <p:spPr/>
        <p:txBody>
          <a:bodyPr/>
          <a:lstStyle/>
          <a:p>
            <a:r>
              <a:rPr lang="vi-VN" dirty="0"/>
              <a:t>Paraphrase</a:t>
            </a:r>
          </a:p>
        </p:txBody>
      </p:sp>
      <p:sp>
        <p:nvSpPr>
          <p:cNvPr id="3" name="Content Placeholder 2">
            <a:extLst>
              <a:ext uri="{FF2B5EF4-FFF2-40B4-BE49-F238E27FC236}">
                <a16:creationId xmlns:a16="http://schemas.microsoft.com/office/drawing/2014/main" id="{4F061A35-9CE6-7142-9F5B-B667F0D0E6A7}"/>
              </a:ext>
            </a:extLst>
          </p:cNvPr>
          <p:cNvSpPr>
            <a:spLocks noGrp="1"/>
          </p:cNvSpPr>
          <p:nvPr>
            <p:ph idx="1"/>
          </p:nvPr>
        </p:nvSpPr>
        <p:spPr>
          <a:xfrm>
            <a:off x="533400" y="1143000"/>
            <a:ext cx="8153400" cy="5454650"/>
          </a:xfrm>
        </p:spPr>
        <p:txBody>
          <a:bodyPr>
            <a:normAutofit fontScale="62500" lnSpcReduction="20000"/>
          </a:bodyPr>
          <a:lstStyle/>
          <a:p>
            <a:pPr>
              <a:lnSpc>
                <a:spcPct val="130000"/>
              </a:lnSpc>
              <a:spcBef>
                <a:spcPts val="788"/>
              </a:spcBef>
            </a:pPr>
            <a:r>
              <a:rPr lang="en-US" sz="3400" b="1" dirty="0"/>
              <a:t>Take the words of another source and restating them, using your own vocabulary. </a:t>
            </a:r>
            <a:r>
              <a:rPr lang="en-US" sz="3400" dirty="0"/>
              <a:t>In this way, you keep the meaning of the original text, but do not copy its exact wording</a:t>
            </a:r>
          </a:p>
          <a:p>
            <a:pPr>
              <a:lnSpc>
                <a:spcPct val="130000"/>
              </a:lnSpc>
              <a:spcBef>
                <a:spcPts val="788"/>
              </a:spcBef>
            </a:pPr>
            <a:r>
              <a:rPr lang="en-US" sz="3400" b="1" dirty="0"/>
              <a:t>What strategies can I use to paraphrase?</a:t>
            </a:r>
          </a:p>
          <a:p>
            <a:pPr lvl="1">
              <a:lnSpc>
                <a:spcPct val="130000"/>
              </a:lnSpc>
              <a:spcBef>
                <a:spcPts val="788"/>
              </a:spcBef>
            </a:pPr>
            <a:r>
              <a:rPr lang="en-US" sz="3400" dirty="0"/>
              <a:t>Use synonyms for all words that are not generic. Words like world, food, or science are so basic to our vocabulary that is difficult to find a synonym.</a:t>
            </a:r>
          </a:p>
          <a:p>
            <a:pPr lvl="1">
              <a:lnSpc>
                <a:spcPct val="130000"/>
              </a:lnSpc>
              <a:spcBef>
                <a:spcPts val="788"/>
              </a:spcBef>
            </a:pPr>
            <a:r>
              <a:rPr lang="en-US" sz="3400" dirty="0"/>
              <a:t>Change the structure of the sentence.</a:t>
            </a:r>
          </a:p>
          <a:p>
            <a:pPr lvl="1">
              <a:lnSpc>
                <a:spcPct val="130000"/>
              </a:lnSpc>
              <a:spcBef>
                <a:spcPts val="788"/>
              </a:spcBef>
            </a:pPr>
            <a:r>
              <a:rPr lang="en-US" sz="3400" dirty="0"/>
              <a:t>Change the voice from active to passive and vice versa.    </a:t>
            </a:r>
          </a:p>
          <a:p>
            <a:pPr lvl="1">
              <a:lnSpc>
                <a:spcPct val="130000"/>
              </a:lnSpc>
              <a:spcBef>
                <a:spcPts val="788"/>
              </a:spcBef>
            </a:pPr>
            <a:r>
              <a:rPr lang="en-US" sz="3400" dirty="0"/>
              <a:t>Change clauses to phrases and vice versa.</a:t>
            </a:r>
          </a:p>
          <a:p>
            <a:pPr lvl="1">
              <a:lnSpc>
                <a:spcPct val="130000"/>
              </a:lnSpc>
              <a:spcBef>
                <a:spcPts val="788"/>
              </a:spcBef>
            </a:pPr>
            <a:r>
              <a:rPr lang="en-US" sz="3400" dirty="0"/>
              <a:t>Change parts of speech.</a:t>
            </a:r>
          </a:p>
          <a:p>
            <a:pPr marL="0" indent="0">
              <a:lnSpc>
                <a:spcPct val="130000"/>
              </a:lnSpc>
              <a:spcBef>
                <a:spcPts val="788"/>
              </a:spcBef>
              <a:buNone/>
            </a:pPr>
            <a:endParaRPr lang="vi-VN" sz="1575" dirty="0"/>
          </a:p>
        </p:txBody>
      </p:sp>
      <p:sp>
        <p:nvSpPr>
          <p:cNvPr id="4" name="Slide Number Placeholder 3">
            <a:extLst>
              <a:ext uri="{FF2B5EF4-FFF2-40B4-BE49-F238E27FC236}">
                <a16:creationId xmlns:a16="http://schemas.microsoft.com/office/drawing/2014/main" id="{E4CDEC58-0CE7-4742-B745-4ACB50CF93EB}"/>
              </a:ext>
            </a:extLst>
          </p:cNvPr>
          <p:cNvSpPr>
            <a:spLocks noGrp="1"/>
          </p:cNvSpPr>
          <p:nvPr>
            <p:ph type="sldNum" sz="quarter" idx="4294967295"/>
          </p:nvPr>
        </p:nvSpPr>
        <p:spPr>
          <a:xfrm>
            <a:off x="8351838" y="6597650"/>
            <a:ext cx="792162" cy="287338"/>
          </a:xfrm>
          <a:prstGeom prst="rect">
            <a:avLst/>
          </a:prstGeom>
        </p:spPr>
        <p:txBody>
          <a:bodyPr vert="horz" lIns="91440" tIns="0" rIns="91440" bIns="0" rtlCol="0" anchor="ctr" anchorCtr="0"/>
          <a:lstStyle>
            <a:defPPr>
              <a:defRPr lang="en-US"/>
            </a:defPPr>
            <a:lvl1pPr marL="0" algn="r" defTabSz="914400" rtl="0" eaLnBrk="1" latinLnBrk="0" hangingPunct="1">
              <a:defRPr sz="9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70E8B96-6C17-404C-B209-86071FBA2009}" type="slidenum">
              <a:rPr lang="en-GB" smtClean="0"/>
              <a:pPr/>
              <a:t>23</a:t>
            </a:fld>
            <a:endParaRPr lang="en-GB" dirty="0"/>
          </a:p>
        </p:txBody>
      </p:sp>
    </p:spTree>
    <p:extLst>
      <p:ext uri="{BB962C8B-B14F-4D97-AF65-F5344CB8AC3E}">
        <p14:creationId xmlns:p14="http://schemas.microsoft.com/office/powerpoint/2010/main" val="42281348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A84AC-2966-834C-904D-AB5DB988D5A6}"/>
              </a:ext>
            </a:extLst>
          </p:cNvPr>
          <p:cNvSpPr>
            <a:spLocks noGrp="1"/>
          </p:cNvSpPr>
          <p:nvPr>
            <p:ph type="title"/>
          </p:nvPr>
        </p:nvSpPr>
        <p:spPr/>
        <p:txBody>
          <a:bodyPr/>
          <a:lstStyle/>
          <a:p>
            <a:r>
              <a:rPr lang="vi-VN" dirty="0"/>
              <a:t>Paraphrase - Example</a:t>
            </a:r>
          </a:p>
        </p:txBody>
      </p:sp>
      <p:pic>
        <p:nvPicPr>
          <p:cNvPr id="16" name="Content Placeholder 15" descr="A screenshot of a cell phone&#10;&#10;Description automatically generated">
            <a:extLst>
              <a:ext uri="{FF2B5EF4-FFF2-40B4-BE49-F238E27FC236}">
                <a16:creationId xmlns:a16="http://schemas.microsoft.com/office/drawing/2014/main" id="{9C4AB68C-C3B3-964F-8E8D-7D3003F6B875}"/>
              </a:ext>
            </a:extLst>
          </p:cNvPr>
          <p:cNvPicPr>
            <a:picLocks noGrp="1" noChangeAspect="1"/>
          </p:cNvPicPr>
          <p:nvPr>
            <p:ph idx="1"/>
          </p:nvPr>
        </p:nvPicPr>
        <p:blipFill rotWithShape="1">
          <a:blip r:embed="rId2"/>
          <a:srcRect t="9018"/>
          <a:stretch/>
        </p:blipFill>
        <p:spPr>
          <a:xfrm>
            <a:off x="104690" y="1136084"/>
            <a:ext cx="9032121" cy="4628337"/>
          </a:xfrm>
        </p:spPr>
      </p:pic>
      <p:sp>
        <p:nvSpPr>
          <p:cNvPr id="4" name="Slide Number Placeholder 3">
            <a:extLst>
              <a:ext uri="{FF2B5EF4-FFF2-40B4-BE49-F238E27FC236}">
                <a16:creationId xmlns:a16="http://schemas.microsoft.com/office/drawing/2014/main" id="{E4CDEC58-0CE7-4742-B745-4ACB50CF93EB}"/>
              </a:ext>
            </a:extLst>
          </p:cNvPr>
          <p:cNvSpPr>
            <a:spLocks noGrp="1"/>
          </p:cNvSpPr>
          <p:nvPr>
            <p:ph type="sldNum" sz="quarter" idx="4294967295"/>
          </p:nvPr>
        </p:nvSpPr>
        <p:spPr>
          <a:xfrm>
            <a:off x="8351838" y="6597650"/>
            <a:ext cx="792162" cy="287338"/>
          </a:xfrm>
          <a:prstGeom prst="rect">
            <a:avLst/>
          </a:prstGeom>
        </p:spPr>
        <p:txBody>
          <a:bodyPr vert="horz" lIns="91440" tIns="0" rIns="91440" bIns="0" rtlCol="0" anchor="ctr" anchorCtr="0"/>
          <a:lstStyle>
            <a:defPPr>
              <a:defRPr lang="en-US"/>
            </a:defPPr>
            <a:lvl1pPr marL="0" algn="r" defTabSz="914400" rtl="0" eaLnBrk="1" latinLnBrk="0" hangingPunct="1">
              <a:defRPr sz="9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70E8B96-6C17-404C-B209-86071FBA2009}" type="slidenum">
              <a:rPr lang="en-GB" smtClean="0"/>
              <a:pPr/>
              <a:t>24</a:t>
            </a:fld>
            <a:endParaRPr lang="en-GB" dirty="0"/>
          </a:p>
        </p:txBody>
      </p:sp>
      <p:sp>
        <p:nvSpPr>
          <p:cNvPr id="5" name="Rectangle 4">
            <a:extLst>
              <a:ext uri="{FF2B5EF4-FFF2-40B4-BE49-F238E27FC236}">
                <a16:creationId xmlns:a16="http://schemas.microsoft.com/office/drawing/2014/main" id="{3B225DE7-87E7-F344-A35F-60E5D8316309}"/>
              </a:ext>
            </a:extLst>
          </p:cNvPr>
          <p:cNvSpPr/>
          <p:nvPr/>
        </p:nvSpPr>
        <p:spPr>
          <a:xfrm>
            <a:off x="2546712" y="5764421"/>
            <a:ext cx="3963419" cy="229486"/>
          </a:xfrm>
          <a:prstGeom prst="rect">
            <a:avLst/>
          </a:prstGeom>
        </p:spPr>
        <p:txBody>
          <a:bodyPr wrap="square">
            <a:spAutoFit/>
          </a:bodyPr>
          <a:lstStyle/>
          <a:p>
            <a:pPr>
              <a:lnSpc>
                <a:spcPct val="130000"/>
              </a:lnSpc>
            </a:pPr>
            <a:r>
              <a:rPr lang="en-US" sz="750" dirty="0">
                <a:solidFill>
                  <a:schemeClr val="bg1"/>
                </a:solidFill>
                <a:hlinkClick r:id="rId3">
                  <a:extLst>
                    <a:ext uri="{A12FA001-AC4F-418D-AE19-62706E023703}">
                      <ahyp:hlinkClr xmlns:ahyp="http://schemas.microsoft.com/office/drawing/2018/hyperlinkcolor" val="tx"/>
                    </a:ext>
                  </a:extLst>
                </a:hlinkClick>
              </a:rPr>
              <a:t>https://integrity.mit.edu/handbook/academic-writing/incorporating-words-and-ideas-others</a:t>
            </a:r>
            <a:endParaRPr lang="vi-VN" sz="750" dirty="0">
              <a:solidFill>
                <a:schemeClr val="bg1"/>
              </a:solidFill>
            </a:endParaRPr>
          </a:p>
        </p:txBody>
      </p:sp>
    </p:spTree>
    <p:extLst>
      <p:ext uri="{BB962C8B-B14F-4D97-AF65-F5344CB8AC3E}">
        <p14:creationId xmlns:p14="http://schemas.microsoft.com/office/powerpoint/2010/main" val="2556308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A84AC-2966-834C-904D-AB5DB988D5A6}"/>
              </a:ext>
            </a:extLst>
          </p:cNvPr>
          <p:cNvSpPr>
            <a:spLocks noGrp="1"/>
          </p:cNvSpPr>
          <p:nvPr>
            <p:ph type="title"/>
          </p:nvPr>
        </p:nvSpPr>
        <p:spPr/>
        <p:txBody>
          <a:bodyPr/>
          <a:lstStyle/>
          <a:p>
            <a:r>
              <a:rPr lang="vi-VN" dirty="0"/>
              <a:t>Paraphrase - Example</a:t>
            </a:r>
          </a:p>
        </p:txBody>
      </p:sp>
      <p:sp>
        <p:nvSpPr>
          <p:cNvPr id="4" name="Slide Number Placeholder 3">
            <a:extLst>
              <a:ext uri="{FF2B5EF4-FFF2-40B4-BE49-F238E27FC236}">
                <a16:creationId xmlns:a16="http://schemas.microsoft.com/office/drawing/2014/main" id="{E4CDEC58-0CE7-4742-B745-4ACB50CF93EB}"/>
              </a:ext>
            </a:extLst>
          </p:cNvPr>
          <p:cNvSpPr>
            <a:spLocks noGrp="1"/>
          </p:cNvSpPr>
          <p:nvPr>
            <p:ph type="sldNum" sz="quarter" idx="4294967295"/>
          </p:nvPr>
        </p:nvSpPr>
        <p:spPr>
          <a:xfrm>
            <a:off x="8351838" y="6597650"/>
            <a:ext cx="792162" cy="287338"/>
          </a:xfrm>
          <a:prstGeom prst="rect">
            <a:avLst/>
          </a:prstGeom>
        </p:spPr>
        <p:txBody>
          <a:bodyPr vert="horz" lIns="91440" tIns="0" rIns="91440" bIns="0" rtlCol="0" anchor="ctr" anchorCtr="0"/>
          <a:lstStyle>
            <a:defPPr>
              <a:defRPr lang="en-US"/>
            </a:defPPr>
            <a:lvl1pPr marL="0" algn="r" defTabSz="914400" rtl="0" eaLnBrk="1" latinLnBrk="0" hangingPunct="1">
              <a:defRPr sz="9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70E8B96-6C17-404C-B209-86071FBA2009}" type="slidenum">
              <a:rPr lang="en-GB" smtClean="0"/>
              <a:pPr/>
              <a:t>25</a:t>
            </a:fld>
            <a:endParaRPr lang="en-GB" dirty="0"/>
          </a:p>
        </p:txBody>
      </p:sp>
      <p:sp>
        <p:nvSpPr>
          <p:cNvPr id="5" name="Rectangle 4">
            <a:extLst>
              <a:ext uri="{FF2B5EF4-FFF2-40B4-BE49-F238E27FC236}">
                <a16:creationId xmlns:a16="http://schemas.microsoft.com/office/drawing/2014/main" id="{3B225DE7-87E7-F344-A35F-60E5D8316309}"/>
              </a:ext>
            </a:extLst>
          </p:cNvPr>
          <p:cNvSpPr/>
          <p:nvPr/>
        </p:nvSpPr>
        <p:spPr>
          <a:xfrm>
            <a:off x="2546712" y="5764421"/>
            <a:ext cx="3963419" cy="229486"/>
          </a:xfrm>
          <a:prstGeom prst="rect">
            <a:avLst/>
          </a:prstGeom>
        </p:spPr>
        <p:txBody>
          <a:bodyPr wrap="square">
            <a:spAutoFit/>
          </a:bodyPr>
          <a:lstStyle/>
          <a:p>
            <a:pPr>
              <a:lnSpc>
                <a:spcPct val="130000"/>
              </a:lnSpc>
            </a:pPr>
            <a:r>
              <a:rPr lang="en-US" sz="750" dirty="0">
                <a:solidFill>
                  <a:schemeClr val="bg1"/>
                </a:solidFill>
                <a:hlinkClick r:id="rId2">
                  <a:extLst>
                    <a:ext uri="{A12FA001-AC4F-418D-AE19-62706E023703}">
                      <ahyp:hlinkClr xmlns:ahyp="http://schemas.microsoft.com/office/drawing/2018/hyperlinkcolor" val="tx"/>
                    </a:ext>
                  </a:extLst>
                </a:hlinkClick>
              </a:rPr>
              <a:t>https://integrity.mit.edu/handbook/academic-writing/incorporating-words-and-ideas-others</a:t>
            </a:r>
            <a:endParaRPr lang="vi-VN" sz="750" dirty="0">
              <a:solidFill>
                <a:schemeClr val="bg1"/>
              </a:solidFill>
            </a:endParaRPr>
          </a:p>
        </p:txBody>
      </p:sp>
      <p:pic>
        <p:nvPicPr>
          <p:cNvPr id="12" name="Picture 11" descr="A screenshot of a cell phone&#10;&#10;Description automatically generated">
            <a:extLst>
              <a:ext uri="{FF2B5EF4-FFF2-40B4-BE49-F238E27FC236}">
                <a16:creationId xmlns:a16="http://schemas.microsoft.com/office/drawing/2014/main" id="{4D2F75A0-3EDC-5047-86C9-468D0C2AC497}"/>
              </a:ext>
            </a:extLst>
          </p:cNvPr>
          <p:cNvPicPr>
            <a:picLocks noChangeAspect="1"/>
          </p:cNvPicPr>
          <p:nvPr/>
        </p:nvPicPr>
        <p:blipFill rotWithShape="1">
          <a:blip r:embed="rId3"/>
          <a:srcRect t="10420"/>
          <a:stretch/>
        </p:blipFill>
        <p:spPr>
          <a:xfrm>
            <a:off x="152399" y="1219200"/>
            <a:ext cx="8938425" cy="4343400"/>
          </a:xfrm>
          <a:prstGeom prst="rect">
            <a:avLst/>
          </a:prstGeom>
        </p:spPr>
      </p:pic>
    </p:spTree>
    <p:extLst>
      <p:ext uri="{BB962C8B-B14F-4D97-AF65-F5344CB8AC3E}">
        <p14:creationId xmlns:p14="http://schemas.microsoft.com/office/powerpoint/2010/main" val="24694129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A84AC-2966-834C-904D-AB5DB988D5A6}"/>
              </a:ext>
            </a:extLst>
          </p:cNvPr>
          <p:cNvSpPr>
            <a:spLocks noGrp="1"/>
          </p:cNvSpPr>
          <p:nvPr>
            <p:ph type="title"/>
          </p:nvPr>
        </p:nvSpPr>
        <p:spPr/>
        <p:txBody>
          <a:bodyPr/>
          <a:lstStyle/>
          <a:p>
            <a:r>
              <a:rPr lang="vi-VN" dirty="0"/>
              <a:t>Paraphrase - Example</a:t>
            </a:r>
          </a:p>
        </p:txBody>
      </p:sp>
      <p:sp>
        <p:nvSpPr>
          <p:cNvPr id="4" name="Slide Number Placeholder 3">
            <a:extLst>
              <a:ext uri="{FF2B5EF4-FFF2-40B4-BE49-F238E27FC236}">
                <a16:creationId xmlns:a16="http://schemas.microsoft.com/office/drawing/2014/main" id="{E4CDEC58-0CE7-4742-B745-4ACB50CF93EB}"/>
              </a:ext>
            </a:extLst>
          </p:cNvPr>
          <p:cNvSpPr>
            <a:spLocks noGrp="1"/>
          </p:cNvSpPr>
          <p:nvPr>
            <p:ph type="sldNum" sz="quarter" idx="4294967295"/>
          </p:nvPr>
        </p:nvSpPr>
        <p:spPr>
          <a:xfrm>
            <a:off x="8351838" y="6597650"/>
            <a:ext cx="792162" cy="287338"/>
          </a:xfrm>
          <a:prstGeom prst="rect">
            <a:avLst/>
          </a:prstGeom>
        </p:spPr>
        <p:txBody>
          <a:bodyPr vert="horz" lIns="91440" tIns="0" rIns="91440" bIns="0" rtlCol="0" anchor="ctr" anchorCtr="0"/>
          <a:lstStyle>
            <a:defPPr>
              <a:defRPr lang="en-US"/>
            </a:defPPr>
            <a:lvl1pPr marL="0" algn="r" defTabSz="914400" rtl="0" eaLnBrk="1" latinLnBrk="0" hangingPunct="1">
              <a:defRPr sz="9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70E8B96-6C17-404C-B209-86071FBA2009}" type="slidenum">
              <a:rPr lang="en-GB" smtClean="0"/>
              <a:pPr/>
              <a:t>26</a:t>
            </a:fld>
            <a:endParaRPr lang="en-GB" dirty="0"/>
          </a:p>
        </p:txBody>
      </p:sp>
      <p:sp>
        <p:nvSpPr>
          <p:cNvPr id="5" name="Rectangle 4">
            <a:extLst>
              <a:ext uri="{FF2B5EF4-FFF2-40B4-BE49-F238E27FC236}">
                <a16:creationId xmlns:a16="http://schemas.microsoft.com/office/drawing/2014/main" id="{3B225DE7-87E7-F344-A35F-60E5D8316309}"/>
              </a:ext>
            </a:extLst>
          </p:cNvPr>
          <p:cNvSpPr/>
          <p:nvPr/>
        </p:nvSpPr>
        <p:spPr>
          <a:xfrm>
            <a:off x="2546712" y="5764421"/>
            <a:ext cx="3963419" cy="229486"/>
          </a:xfrm>
          <a:prstGeom prst="rect">
            <a:avLst/>
          </a:prstGeom>
        </p:spPr>
        <p:txBody>
          <a:bodyPr wrap="square">
            <a:spAutoFit/>
          </a:bodyPr>
          <a:lstStyle/>
          <a:p>
            <a:pPr>
              <a:lnSpc>
                <a:spcPct val="130000"/>
              </a:lnSpc>
            </a:pPr>
            <a:r>
              <a:rPr lang="en-US" sz="750" dirty="0">
                <a:solidFill>
                  <a:schemeClr val="bg1"/>
                </a:solidFill>
                <a:hlinkClick r:id="rId2">
                  <a:extLst>
                    <a:ext uri="{A12FA001-AC4F-418D-AE19-62706E023703}">
                      <ahyp:hlinkClr xmlns:ahyp="http://schemas.microsoft.com/office/drawing/2018/hyperlinkcolor" val="tx"/>
                    </a:ext>
                  </a:extLst>
                </a:hlinkClick>
              </a:rPr>
              <a:t>https://integrity.mit.edu/handbook/academic-writing/incorporating-words-and-ideas-others</a:t>
            </a:r>
            <a:endParaRPr lang="vi-VN" sz="750" dirty="0">
              <a:solidFill>
                <a:schemeClr val="bg1"/>
              </a:solidFill>
            </a:endParaRPr>
          </a:p>
        </p:txBody>
      </p:sp>
      <p:pic>
        <p:nvPicPr>
          <p:cNvPr id="8" name="Picture 7" descr="A screenshot of a cell phone&#10;&#10;Description automatically generated">
            <a:extLst>
              <a:ext uri="{FF2B5EF4-FFF2-40B4-BE49-F238E27FC236}">
                <a16:creationId xmlns:a16="http://schemas.microsoft.com/office/drawing/2014/main" id="{052BEB97-DDC4-B941-B354-5CA18DF01C27}"/>
              </a:ext>
            </a:extLst>
          </p:cNvPr>
          <p:cNvPicPr>
            <a:picLocks noChangeAspect="1"/>
          </p:cNvPicPr>
          <p:nvPr/>
        </p:nvPicPr>
        <p:blipFill rotWithShape="1">
          <a:blip r:embed="rId3"/>
          <a:srcRect t="10120"/>
          <a:stretch/>
        </p:blipFill>
        <p:spPr>
          <a:xfrm>
            <a:off x="6980" y="1385278"/>
            <a:ext cx="9042881" cy="4379143"/>
          </a:xfrm>
          <a:prstGeom prst="rect">
            <a:avLst/>
          </a:prstGeom>
        </p:spPr>
      </p:pic>
    </p:spTree>
    <p:extLst>
      <p:ext uri="{BB962C8B-B14F-4D97-AF65-F5344CB8AC3E}">
        <p14:creationId xmlns:p14="http://schemas.microsoft.com/office/powerpoint/2010/main" val="23558663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8942B-EC8E-BA46-82A1-D5C049FD5431}"/>
              </a:ext>
            </a:extLst>
          </p:cNvPr>
          <p:cNvSpPr>
            <a:spLocks noGrp="1"/>
          </p:cNvSpPr>
          <p:nvPr>
            <p:ph type="title"/>
          </p:nvPr>
        </p:nvSpPr>
        <p:spPr/>
        <p:txBody>
          <a:bodyPr/>
          <a:lstStyle/>
          <a:p>
            <a:r>
              <a:rPr lang="vi-VN" dirty="0"/>
              <a:t>Quote and paraphrase</a:t>
            </a:r>
          </a:p>
        </p:txBody>
      </p:sp>
      <p:sp>
        <p:nvSpPr>
          <p:cNvPr id="4" name="Slide Number Placeholder 3">
            <a:extLst>
              <a:ext uri="{FF2B5EF4-FFF2-40B4-BE49-F238E27FC236}">
                <a16:creationId xmlns:a16="http://schemas.microsoft.com/office/drawing/2014/main" id="{4565E830-DDE4-5643-A4AC-564C927D0468}"/>
              </a:ext>
            </a:extLst>
          </p:cNvPr>
          <p:cNvSpPr>
            <a:spLocks noGrp="1"/>
          </p:cNvSpPr>
          <p:nvPr>
            <p:ph type="sldNum" sz="quarter" idx="4"/>
          </p:nvPr>
        </p:nvSpPr>
        <p:spPr>
          <a:xfrm>
            <a:off x="11064552" y="6597384"/>
            <a:ext cx="792088" cy="288000"/>
          </a:xfrm>
          <a:prstGeom prst="rect">
            <a:avLst/>
          </a:prstGeom>
        </p:spPr>
        <p:txBody>
          <a:bodyPr vert="horz" lIns="91440" tIns="0" rIns="91440" bIns="0" rtlCol="0" anchor="ctr" anchorCtr="0"/>
          <a:lstStyle>
            <a:defPPr>
              <a:defRPr lang="en-US"/>
            </a:defPPr>
            <a:lvl1pPr marL="0" algn="r" defTabSz="914400" rtl="0" eaLnBrk="1" latinLnBrk="0" hangingPunct="1">
              <a:defRPr sz="9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70E8B96-6C17-404C-B209-86071FBA2009}" type="slidenum">
              <a:rPr lang="en-GB" smtClean="0"/>
              <a:pPr/>
              <a:t>27</a:t>
            </a:fld>
            <a:endParaRPr lang="en-GB" dirty="0"/>
          </a:p>
        </p:txBody>
      </p:sp>
      <p:sp>
        <p:nvSpPr>
          <p:cNvPr id="5" name="Rectangle 4">
            <a:extLst>
              <a:ext uri="{FF2B5EF4-FFF2-40B4-BE49-F238E27FC236}">
                <a16:creationId xmlns:a16="http://schemas.microsoft.com/office/drawing/2014/main" id="{196D0F8B-0FF1-F140-A2B6-494E3DBB2B41}"/>
              </a:ext>
            </a:extLst>
          </p:cNvPr>
          <p:cNvSpPr/>
          <p:nvPr/>
        </p:nvSpPr>
        <p:spPr>
          <a:xfrm>
            <a:off x="2546712" y="5764421"/>
            <a:ext cx="3963419" cy="229486"/>
          </a:xfrm>
          <a:prstGeom prst="rect">
            <a:avLst/>
          </a:prstGeom>
        </p:spPr>
        <p:txBody>
          <a:bodyPr wrap="square">
            <a:spAutoFit/>
          </a:bodyPr>
          <a:lstStyle/>
          <a:p>
            <a:pPr>
              <a:lnSpc>
                <a:spcPct val="130000"/>
              </a:lnSpc>
            </a:pPr>
            <a:r>
              <a:rPr lang="en-US" sz="750" dirty="0">
                <a:solidFill>
                  <a:schemeClr val="bg1"/>
                </a:solidFill>
                <a:hlinkClick r:id="rId2">
                  <a:extLst>
                    <a:ext uri="{A12FA001-AC4F-418D-AE19-62706E023703}">
                      <ahyp:hlinkClr xmlns:ahyp="http://schemas.microsoft.com/office/drawing/2018/hyperlinkcolor" val="tx"/>
                    </a:ext>
                  </a:extLst>
                </a:hlinkClick>
              </a:rPr>
              <a:t>https://integrity.mit.edu/handbook/academic-writing/incorporating-words-and-ideas-others</a:t>
            </a:r>
            <a:endParaRPr lang="vi-VN" sz="750" dirty="0">
              <a:solidFill>
                <a:schemeClr val="bg1"/>
              </a:solidFill>
            </a:endParaRPr>
          </a:p>
        </p:txBody>
      </p:sp>
      <p:sp>
        <p:nvSpPr>
          <p:cNvPr id="6" name="Content Placeholder 5">
            <a:extLst>
              <a:ext uri="{FF2B5EF4-FFF2-40B4-BE49-F238E27FC236}">
                <a16:creationId xmlns:a16="http://schemas.microsoft.com/office/drawing/2014/main" id="{9D599D82-739B-0D40-A41C-96810160208F}"/>
              </a:ext>
            </a:extLst>
          </p:cNvPr>
          <p:cNvSpPr>
            <a:spLocks noGrp="1"/>
          </p:cNvSpPr>
          <p:nvPr>
            <p:ph idx="1"/>
          </p:nvPr>
        </p:nvSpPr>
        <p:spPr>
          <a:xfrm>
            <a:off x="533400" y="1143000"/>
            <a:ext cx="8382000" cy="4983163"/>
          </a:xfrm>
        </p:spPr>
        <p:txBody>
          <a:bodyPr>
            <a:normAutofit fontScale="77500" lnSpcReduction="20000"/>
          </a:bodyPr>
          <a:lstStyle/>
          <a:p>
            <a:pPr>
              <a:lnSpc>
                <a:spcPct val="130000"/>
              </a:lnSpc>
              <a:spcBef>
                <a:spcPts val="788"/>
              </a:spcBef>
            </a:pPr>
            <a:r>
              <a:rPr lang="en-US" b="1" dirty="0"/>
              <a:t>Quote only if the language is particularly expressive and/or adds weight to your argument.</a:t>
            </a:r>
          </a:p>
          <a:p>
            <a:pPr>
              <a:lnSpc>
                <a:spcPct val="130000"/>
              </a:lnSpc>
              <a:spcBef>
                <a:spcPts val="788"/>
              </a:spcBef>
            </a:pPr>
            <a:r>
              <a:rPr lang="en-US" b="1" dirty="0">
                <a:solidFill>
                  <a:srgbClr val="C00000"/>
                </a:solidFill>
              </a:rPr>
              <a:t>Good use of quotation</a:t>
            </a:r>
            <a:r>
              <a:rPr lang="en-US" dirty="0"/>
              <a:t>:</a:t>
            </a:r>
          </a:p>
          <a:p>
            <a:pPr marL="249132" lvl="1" indent="0">
              <a:lnSpc>
                <a:spcPct val="130000"/>
              </a:lnSpc>
              <a:spcBef>
                <a:spcPts val="788"/>
              </a:spcBef>
              <a:buNone/>
            </a:pPr>
            <a:r>
              <a:rPr lang="en-US" dirty="0"/>
              <a:t>After the Challenger disaster of 1986, it was learned that NASA was so anxious to launch the shuttle that it had overlooked certain safety measures. Nobel physicist Richard Feynman later observed that "for a successful technology, reality must take precedence over public relations, for nature cannot be fooled" (Feynman, 1986). </a:t>
            </a:r>
          </a:p>
          <a:p>
            <a:pPr marL="249132" lvl="1" indent="0">
              <a:lnSpc>
                <a:spcPct val="130000"/>
              </a:lnSpc>
              <a:spcBef>
                <a:spcPts val="788"/>
              </a:spcBef>
              <a:buNone/>
            </a:pPr>
            <a:r>
              <a:rPr lang="en-US" dirty="0"/>
              <a:t>Feynman's credentials and fine wording of his comment deserve quotation here.</a:t>
            </a:r>
          </a:p>
          <a:p>
            <a:pPr>
              <a:lnSpc>
                <a:spcPct val="130000"/>
              </a:lnSpc>
              <a:spcBef>
                <a:spcPts val="788"/>
              </a:spcBef>
            </a:pPr>
            <a:endParaRPr lang="vi-VN" dirty="0"/>
          </a:p>
        </p:txBody>
      </p:sp>
    </p:spTree>
    <p:extLst>
      <p:ext uri="{BB962C8B-B14F-4D97-AF65-F5344CB8AC3E}">
        <p14:creationId xmlns:p14="http://schemas.microsoft.com/office/powerpoint/2010/main" val="805689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8942B-EC8E-BA46-82A1-D5C049FD5431}"/>
              </a:ext>
            </a:extLst>
          </p:cNvPr>
          <p:cNvSpPr>
            <a:spLocks noGrp="1"/>
          </p:cNvSpPr>
          <p:nvPr>
            <p:ph type="title"/>
          </p:nvPr>
        </p:nvSpPr>
        <p:spPr/>
        <p:txBody>
          <a:bodyPr/>
          <a:lstStyle/>
          <a:p>
            <a:r>
              <a:rPr lang="vi-VN" dirty="0"/>
              <a:t>Quote and paraphrase</a:t>
            </a:r>
          </a:p>
        </p:txBody>
      </p:sp>
      <p:sp>
        <p:nvSpPr>
          <p:cNvPr id="4" name="Slide Number Placeholder 3">
            <a:extLst>
              <a:ext uri="{FF2B5EF4-FFF2-40B4-BE49-F238E27FC236}">
                <a16:creationId xmlns:a16="http://schemas.microsoft.com/office/drawing/2014/main" id="{4565E830-DDE4-5643-A4AC-564C927D0468}"/>
              </a:ext>
            </a:extLst>
          </p:cNvPr>
          <p:cNvSpPr>
            <a:spLocks noGrp="1"/>
          </p:cNvSpPr>
          <p:nvPr>
            <p:ph type="sldNum" sz="quarter" idx="4"/>
          </p:nvPr>
        </p:nvSpPr>
        <p:spPr>
          <a:xfrm>
            <a:off x="11064552" y="6597384"/>
            <a:ext cx="792088" cy="288000"/>
          </a:xfrm>
          <a:prstGeom prst="rect">
            <a:avLst/>
          </a:prstGeom>
        </p:spPr>
        <p:txBody>
          <a:bodyPr vert="horz" lIns="91440" tIns="0" rIns="91440" bIns="0" rtlCol="0" anchor="ctr" anchorCtr="0"/>
          <a:lstStyle>
            <a:defPPr>
              <a:defRPr lang="en-US"/>
            </a:defPPr>
            <a:lvl1pPr marL="0" algn="r" defTabSz="914400" rtl="0" eaLnBrk="1" latinLnBrk="0" hangingPunct="1">
              <a:defRPr sz="9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70E8B96-6C17-404C-B209-86071FBA2009}" type="slidenum">
              <a:rPr lang="en-GB" smtClean="0"/>
              <a:pPr/>
              <a:t>28</a:t>
            </a:fld>
            <a:endParaRPr lang="en-GB" dirty="0"/>
          </a:p>
        </p:txBody>
      </p:sp>
      <p:sp>
        <p:nvSpPr>
          <p:cNvPr id="5" name="Rectangle 4">
            <a:extLst>
              <a:ext uri="{FF2B5EF4-FFF2-40B4-BE49-F238E27FC236}">
                <a16:creationId xmlns:a16="http://schemas.microsoft.com/office/drawing/2014/main" id="{196D0F8B-0FF1-F140-A2B6-494E3DBB2B41}"/>
              </a:ext>
            </a:extLst>
          </p:cNvPr>
          <p:cNvSpPr/>
          <p:nvPr/>
        </p:nvSpPr>
        <p:spPr>
          <a:xfrm>
            <a:off x="2546712" y="5764421"/>
            <a:ext cx="3963419" cy="229486"/>
          </a:xfrm>
          <a:prstGeom prst="rect">
            <a:avLst/>
          </a:prstGeom>
        </p:spPr>
        <p:txBody>
          <a:bodyPr wrap="square">
            <a:spAutoFit/>
          </a:bodyPr>
          <a:lstStyle/>
          <a:p>
            <a:pPr>
              <a:lnSpc>
                <a:spcPct val="130000"/>
              </a:lnSpc>
            </a:pPr>
            <a:r>
              <a:rPr lang="en-US" sz="750" dirty="0">
                <a:solidFill>
                  <a:schemeClr val="bg1"/>
                </a:solidFill>
                <a:hlinkClick r:id="rId2">
                  <a:extLst>
                    <a:ext uri="{A12FA001-AC4F-418D-AE19-62706E023703}">
                      <ahyp:hlinkClr xmlns:ahyp="http://schemas.microsoft.com/office/drawing/2018/hyperlinkcolor" val="tx"/>
                    </a:ext>
                  </a:extLst>
                </a:hlinkClick>
              </a:rPr>
              <a:t>https://integrity.mit.edu/handbook/academic-writing/incorporating-words-and-ideas-others</a:t>
            </a:r>
            <a:endParaRPr lang="vi-VN" sz="750" dirty="0">
              <a:solidFill>
                <a:schemeClr val="bg1"/>
              </a:solidFill>
            </a:endParaRPr>
          </a:p>
        </p:txBody>
      </p:sp>
      <p:sp>
        <p:nvSpPr>
          <p:cNvPr id="6" name="Content Placeholder 5">
            <a:extLst>
              <a:ext uri="{FF2B5EF4-FFF2-40B4-BE49-F238E27FC236}">
                <a16:creationId xmlns:a16="http://schemas.microsoft.com/office/drawing/2014/main" id="{9D599D82-739B-0D40-A41C-96810160208F}"/>
              </a:ext>
            </a:extLst>
          </p:cNvPr>
          <p:cNvSpPr>
            <a:spLocks noGrp="1"/>
          </p:cNvSpPr>
          <p:nvPr>
            <p:ph idx="1"/>
          </p:nvPr>
        </p:nvSpPr>
        <p:spPr>
          <a:xfrm>
            <a:off x="533400" y="1143000"/>
            <a:ext cx="8610600" cy="5638800"/>
          </a:xfrm>
        </p:spPr>
        <p:txBody>
          <a:bodyPr>
            <a:noAutofit/>
          </a:bodyPr>
          <a:lstStyle/>
          <a:p>
            <a:pPr>
              <a:lnSpc>
                <a:spcPct val="110000"/>
              </a:lnSpc>
              <a:spcBef>
                <a:spcPts val="0"/>
              </a:spcBef>
            </a:pPr>
            <a:r>
              <a:rPr lang="en-US" sz="2200" dirty="0"/>
              <a:t>In January 2012, the World Health Organization published a set of recommendations for policy-makers regarding marketing food and beverages to children.  The report noted that “In Norway, the Broadcasting Act bans advertising directed at children and advertising in connection with children’s programming on television and radio.  The ban applies to the advertising of any products, including food and beverages.”  (p. 22)</a:t>
            </a:r>
          </a:p>
          <a:p>
            <a:pPr marL="0" indent="0">
              <a:lnSpc>
                <a:spcPct val="110000"/>
              </a:lnSpc>
              <a:spcBef>
                <a:spcPts val="0"/>
              </a:spcBef>
              <a:buNone/>
            </a:pPr>
            <a:r>
              <a:rPr lang="en-US" sz="2200" b="1" dirty="0">
                <a:solidFill>
                  <a:srgbClr val="C00000"/>
                </a:solidFill>
              </a:rPr>
              <a:t>Good use of paraphrasing </a:t>
            </a:r>
          </a:p>
          <a:p>
            <a:pPr>
              <a:lnSpc>
                <a:spcPct val="110000"/>
              </a:lnSpc>
              <a:spcBef>
                <a:spcPts val="0"/>
              </a:spcBef>
            </a:pPr>
            <a:r>
              <a:rPr lang="en-US" sz="2200" dirty="0"/>
              <a:t>In January 2012, the World Health Organization published a set of recommendations for policy-makers regarding marketing food and beverages to children.  The report noted that the country of Norway has enacted a law that prohibits all advertising to children, including advertisements for drinks or food. (p. 22)</a:t>
            </a:r>
          </a:p>
        </p:txBody>
      </p:sp>
    </p:spTree>
    <p:extLst>
      <p:ext uri="{BB962C8B-B14F-4D97-AF65-F5344CB8AC3E}">
        <p14:creationId xmlns:p14="http://schemas.microsoft.com/office/powerpoint/2010/main" val="4167376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FBE48-E252-6945-B31B-8D31550B99D3}"/>
              </a:ext>
            </a:extLst>
          </p:cNvPr>
          <p:cNvSpPr>
            <a:spLocks noGrp="1"/>
          </p:cNvSpPr>
          <p:nvPr>
            <p:ph type="title"/>
          </p:nvPr>
        </p:nvSpPr>
        <p:spPr/>
        <p:txBody>
          <a:bodyPr/>
          <a:lstStyle/>
          <a:p>
            <a:r>
              <a:rPr lang="vi-VN" dirty="0"/>
              <a:t>Summarising</a:t>
            </a:r>
          </a:p>
        </p:txBody>
      </p:sp>
      <p:sp>
        <p:nvSpPr>
          <p:cNvPr id="3" name="Content Placeholder 2">
            <a:extLst>
              <a:ext uri="{FF2B5EF4-FFF2-40B4-BE49-F238E27FC236}">
                <a16:creationId xmlns:a16="http://schemas.microsoft.com/office/drawing/2014/main" id="{9D48F8EA-F9EA-C048-B2E0-A0B1F67DD80F}"/>
              </a:ext>
            </a:extLst>
          </p:cNvPr>
          <p:cNvSpPr>
            <a:spLocks noGrp="1"/>
          </p:cNvSpPr>
          <p:nvPr>
            <p:ph idx="1"/>
          </p:nvPr>
        </p:nvSpPr>
        <p:spPr>
          <a:xfrm>
            <a:off x="533400" y="1143000"/>
            <a:ext cx="8382000" cy="5454384"/>
          </a:xfrm>
        </p:spPr>
        <p:txBody>
          <a:bodyPr>
            <a:noAutofit/>
          </a:bodyPr>
          <a:lstStyle/>
          <a:p>
            <a:pPr>
              <a:lnSpc>
                <a:spcPct val="110000"/>
              </a:lnSpc>
              <a:spcBef>
                <a:spcPts val="0"/>
              </a:spcBef>
            </a:pPr>
            <a:r>
              <a:rPr lang="en-US" sz="2800" b="1" dirty="0"/>
              <a:t>A good summary:</a:t>
            </a:r>
          </a:p>
          <a:p>
            <a:pPr lvl="1">
              <a:lnSpc>
                <a:spcPct val="110000"/>
              </a:lnSpc>
              <a:spcBef>
                <a:spcPts val="0"/>
              </a:spcBef>
            </a:pPr>
            <a:r>
              <a:rPr lang="en-US" dirty="0"/>
              <a:t>Identifies the writer of the original text.</a:t>
            </a:r>
          </a:p>
          <a:p>
            <a:pPr lvl="1">
              <a:lnSpc>
                <a:spcPct val="110000"/>
              </a:lnSpc>
              <a:spcBef>
                <a:spcPts val="0"/>
              </a:spcBef>
            </a:pPr>
            <a:r>
              <a:rPr lang="en-US" dirty="0"/>
              <a:t>Synthesizes the writer’s key ideas.</a:t>
            </a:r>
          </a:p>
          <a:p>
            <a:pPr lvl="1">
              <a:lnSpc>
                <a:spcPct val="110000"/>
              </a:lnSpc>
              <a:spcBef>
                <a:spcPts val="0"/>
              </a:spcBef>
            </a:pPr>
            <a:r>
              <a:rPr lang="en-US" dirty="0"/>
              <a:t>Presents the information neutrally.</a:t>
            </a:r>
            <a:endParaRPr lang="vi-VN" sz="2800" dirty="0"/>
          </a:p>
          <a:p>
            <a:pPr>
              <a:lnSpc>
                <a:spcPct val="110000"/>
              </a:lnSpc>
              <a:spcBef>
                <a:spcPts val="0"/>
              </a:spcBef>
            </a:pPr>
            <a:r>
              <a:rPr lang="en-US" sz="2800" b="1" dirty="0"/>
              <a:t>Summarizing and paraphrasing are somewhat different.</a:t>
            </a:r>
            <a:r>
              <a:rPr lang="en-US" sz="2800" dirty="0"/>
              <a:t> A paraphrase is about the same length as the original source, while a summary is much shorter. Nevertheless, when you summarize, you must be careful </a:t>
            </a:r>
            <a:r>
              <a:rPr lang="en-US" sz="2800" b="1" dirty="0"/>
              <a:t>not to copy the exact wording</a:t>
            </a:r>
            <a:r>
              <a:rPr lang="en-US" sz="2800" dirty="0"/>
              <a:t> of the original source. Follow the same rules as you would for paraphrase.</a:t>
            </a:r>
            <a:endParaRPr lang="vi-VN" sz="2800" dirty="0"/>
          </a:p>
        </p:txBody>
      </p:sp>
      <p:sp>
        <p:nvSpPr>
          <p:cNvPr id="4" name="Slide Number Placeholder 3">
            <a:extLst>
              <a:ext uri="{FF2B5EF4-FFF2-40B4-BE49-F238E27FC236}">
                <a16:creationId xmlns:a16="http://schemas.microsoft.com/office/drawing/2014/main" id="{8E64D29B-198F-8443-B978-F10B4B46F903}"/>
              </a:ext>
            </a:extLst>
          </p:cNvPr>
          <p:cNvSpPr>
            <a:spLocks noGrp="1"/>
          </p:cNvSpPr>
          <p:nvPr>
            <p:ph type="sldNum" sz="quarter" idx="4"/>
          </p:nvPr>
        </p:nvSpPr>
        <p:spPr>
          <a:xfrm>
            <a:off x="11064552" y="6597384"/>
            <a:ext cx="792088" cy="288000"/>
          </a:xfrm>
          <a:prstGeom prst="rect">
            <a:avLst/>
          </a:prstGeom>
        </p:spPr>
        <p:txBody>
          <a:bodyPr vert="horz" lIns="91440" tIns="0" rIns="91440" bIns="0" rtlCol="0" anchor="ctr" anchorCtr="0"/>
          <a:lstStyle>
            <a:defPPr>
              <a:defRPr lang="en-US"/>
            </a:defPPr>
            <a:lvl1pPr marL="0" algn="r" defTabSz="914400" rtl="0" eaLnBrk="1" latinLnBrk="0" hangingPunct="1">
              <a:defRPr sz="9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70E8B96-6C17-404C-B209-86071FBA2009}" type="slidenum">
              <a:rPr lang="en-GB" smtClean="0"/>
              <a:pPr/>
              <a:t>29</a:t>
            </a:fld>
            <a:endParaRPr lang="en-GB" dirty="0"/>
          </a:p>
        </p:txBody>
      </p:sp>
      <p:sp>
        <p:nvSpPr>
          <p:cNvPr id="5" name="Rectangle 4">
            <a:extLst>
              <a:ext uri="{FF2B5EF4-FFF2-40B4-BE49-F238E27FC236}">
                <a16:creationId xmlns:a16="http://schemas.microsoft.com/office/drawing/2014/main" id="{52BD09DD-47D7-B543-808F-F533E604344A}"/>
              </a:ext>
            </a:extLst>
          </p:cNvPr>
          <p:cNvSpPr/>
          <p:nvPr/>
        </p:nvSpPr>
        <p:spPr>
          <a:xfrm>
            <a:off x="2546712" y="5764421"/>
            <a:ext cx="3963419" cy="229486"/>
          </a:xfrm>
          <a:prstGeom prst="rect">
            <a:avLst/>
          </a:prstGeom>
        </p:spPr>
        <p:txBody>
          <a:bodyPr wrap="square">
            <a:spAutoFit/>
          </a:bodyPr>
          <a:lstStyle/>
          <a:p>
            <a:pPr>
              <a:lnSpc>
                <a:spcPct val="130000"/>
              </a:lnSpc>
            </a:pPr>
            <a:r>
              <a:rPr lang="en-US" sz="750" dirty="0">
                <a:solidFill>
                  <a:schemeClr val="bg1"/>
                </a:solidFill>
                <a:hlinkClick r:id="rId2">
                  <a:extLst>
                    <a:ext uri="{A12FA001-AC4F-418D-AE19-62706E023703}">
                      <ahyp:hlinkClr xmlns:ahyp="http://schemas.microsoft.com/office/drawing/2018/hyperlinkcolor" val="tx"/>
                    </a:ext>
                  </a:extLst>
                </a:hlinkClick>
              </a:rPr>
              <a:t>https://integrity.mit.edu/handbook/academic-writing/incorporating-words-and-ideas-others</a:t>
            </a:r>
            <a:endParaRPr lang="vi-VN" sz="750" dirty="0">
              <a:solidFill>
                <a:schemeClr val="bg1"/>
              </a:solidFill>
            </a:endParaRPr>
          </a:p>
        </p:txBody>
      </p:sp>
    </p:spTree>
    <p:extLst>
      <p:ext uri="{BB962C8B-B14F-4D97-AF65-F5344CB8AC3E}">
        <p14:creationId xmlns:p14="http://schemas.microsoft.com/office/powerpoint/2010/main" val="743159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40DE80D-542E-B54D-B93D-566E64B5819C}"/>
              </a:ext>
            </a:extLst>
          </p:cNvPr>
          <p:cNvSpPr>
            <a:spLocks noGrp="1"/>
          </p:cNvSpPr>
          <p:nvPr>
            <p:ph type="body" idx="1"/>
          </p:nvPr>
        </p:nvSpPr>
        <p:spPr/>
        <p:txBody>
          <a:bodyPr>
            <a:normAutofit/>
          </a:bodyPr>
          <a:lstStyle/>
          <a:p>
            <a:r>
              <a:rPr lang="en-US" sz="4000" dirty="0">
                <a:solidFill>
                  <a:srgbClr val="C00000"/>
                </a:solidFill>
                <a:latin typeface="Arial" panose="020B0604020202020204" pitchFamily="34" charset="0"/>
                <a:cs typeface="Arial" panose="020B0604020202020204" pitchFamily="34" charset="0"/>
              </a:rPr>
              <a:t>INTRODUCTION</a:t>
            </a:r>
          </a:p>
        </p:txBody>
      </p:sp>
      <p:sp>
        <p:nvSpPr>
          <p:cNvPr id="4" name="Slide Number Placeholder 3">
            <a:extLst>
              <a:ext uri="{FF2B5EF4-FFF2-40B4-BE49-F238E27FC236}">
                <a16:creationId xmlns:a16="http://schemas.microsoft.com/office/drawing/2014/main" id="{A83313DF-6FD2-C347-85C5-ABDD037E6293}"/>
              </a:ext>
            </a:extLst>
          </p:cNvPr>
          <p:cNvSpPr>
            <a:spLocks noGrp="1"/>
          </p:cNvSpPr>
          <p:nvPr>
            <p:ph type="sldNum" sz="quarter" idx="12"/>
          </p:nvPr>
        </p:nvSpPr>
        <p:spPr/>
        <p:txBody>
          <a:bodyPr/>
          <a:lstStyle/>
          <a:p>
            <a:fld id="{8C13379D-D487-4446-85FC-E9ED5B8B80F6}" type="slidenum">
              <a:rPr lang="en-US" smtClean="0"/>
              <a:pPr/>
              <a:t>3</a:t>
            </a:fld>
            <a:endParaRPr lang="en-US"/>
          </a:p>
        </p:txBody>
      </p:sp>
    </p:spTree>
    <p:extLst>
      <p:ext uri="{BB962C8B-B14F-4D97-AF65-F5344CB8AC3E}">
        <p14:creationId xmlns:p14="http://schemas.microsoft.com/office/powerpoint/2010/main" val="10457796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891D-2090-DA40-8BF9-FC71A9E955DF}"/>
              </a:ext>
            </a:extLst>
          </p:cNvPr>
          <p:cNvSpPr>
            <a:spLocks noGrp="1"/>
          </p:cNvSpPr>
          <p:nvPr>
            <p:ph type="title"/>
          </p:nvPr>
        </p:nvSpPr>
        <p:spPr/>
        <p:txBody>
          <a:bodyPr/>
          <a:lstStyle/>
          <a:p>
            <a:r>
              <a:rPr lang="vi-VN" dirty="0"/>
              <a:t>Referencing</a:t>
            </a:r>
          </a:p>
        </p:txBody>
      </p:sp>
      <p:sp>
        <p:nvSpPr>
          <p:cNvPr id="3" name="Content Placeholder 2">
            <a:extLst>
              <a:ext uri="{FF2B5EF4-FFF2-40B4-BE49-F238E27FC236}">
                <a16:creationId xmlns:a16="http://schemas.microsoft.com/office/drawing/2014/main" id="{C4BB6BC2-9E2B-E04B-B633-EE8D35880C4E}"/>
              </a:ext>
            </a:extLst>
          </p:cNvPr>
          <p:cNvSpPr>
            <a:spLocks noGrp="1"/>
          </p:cNvSpPr>
          <p:nvPr>
            <p:ph idx="1"/>
          </p:nvPr>
        </p:nvSpPr>
        <p:spPr/>
        <p:txBody>
          <a:bodyPr/>
          <a:lstStyle/>
          <a:p>
            <a:r>
              <a:rPr lang="en-US" dirty="0">
                <a:hlinkClick r:id="rId2"/>
              </a:rPr>
              <a:t>https://www.youtube.com/watch?v=10eg_GB_A9E</a:t>
            </a:r>
            <a:endParaRPr lang="vi-VN" dirty="0"/>
          </a:p>
        </p:txBody>
      </p:sp>
      <p:sp>
        <p:nvSpPr>
          <p:cNvPr id="4" name="Slide Number Placeholder 3">
            <a:extLst>
              <a:ext uri="{FF2B5EF4-FFF2-40B4-BE49-F238E27FC236}">
                <a16:creationId xmlns:a16="http://schemas.microsoft.com/office/drawing/2014/main" id="{DD1F99A3-E96A-1F43-BE36-718CAFACC861}"/>
              </a:ext>
            </a:extLst>
          </p:cNvPr>
          <p:cNvSpPr>
            <a:spLocks noGrp="1"/>
          </p:cNvSpPr>
          <p:nvPr>
            <p:ph type="sldNum" sz="quarter" idx="4"/>
          </p:nvPr>
        </p:nvSpPr>
        <p:spPr>
          <a:xfrm>
            <a:off x="11064552" y="6597384"/>
            <a:ext cx="792088" cy="288000"/>
          </a:xfrm>
          <a:prstGeom prst="rect">
            <a:avLst/>
          </a:prstGeom>
        </p:spPr>
        <p:txBody>
          <a:bodyPr vert="horz" lIns="91440" tIns="0" rIns="91440" bIns="0" rtlCol="0" anchor="ctr" anchorCtr="0"/>
          <a:lstStyle>
            <a:defPPr>
              <a:defRPr lang="en-US"/>
            </a:defPPr>
            <a:lvl1pPr marL="0" algn="r" defTabSz="914400" rtl="0" eaLnBrk="1" latinLnBrk="0" hangingPunct="1">
              <a:defRPr sz="9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70E8B96-6C17-404C-B209-86071FBA2009}" type="slidenum">
              <a:rPr lang="en-GB" smtClean="0"/>
              <a:pPr/>
              <a:t>30</a:t>
            </a:fld>
            <a:endParaRPr lang="en-GB" dirty="0"/>
          </a:p>
        </p:txBody>
      </p:sp>
      <p:sp>
        <p:nvSpPr>
          <p:cNvPr id="5" name="Rectangle 4">
            <a:extLst>
              <a:ext uri="{FF2B5EF4-FFF2-40B4-BE49-F238E27FC236}">
                <a16:creationId xmlns:a16="http://schemas.microsoft.com/office/drawing/2014/main" id="{11D8FE8D-6582-CA4C-B41A-4A30C95282A0}"/>
              </a:ext>
            </a:extLst>
          </p:cNvPr>
          <p:cNvSpPr/>
          <p:nvPr/>
        </p:nvSpPr>
        <p:spPr>
          <a:xfrm>
            <a:off x="2546712" y="5764421"/>
            <a:ext cx="3963419" cy="229486"/>
          </a:xfrm>
          <a:prstGeom prst="rect">
            <a:avLst/>
          </a:prstGeom>
        </p:spPr>
        <p:txBody>
          <a:bodyPr wrap="square">
            <a:spAutoFit/>
          </a:bodyPr>
          <a:lstStyle/>
          <a:p>
            <a:pPr>
              <a:lnSpc>
                <a:spcPct val="130000"/>
              </a:lnSpc>
            </a:pPr>
            <a:r>
              <a:rPr lang="en-US" sz="750" dirty="0">
                <a:solidFill>
                  <a:schemeClr val="bg1"/>
                </a:solidFill>
                <a:hlinkClick r:id="rId3">
                  <a:extLst>
                    <a:ext uri="{A12FA001-AC4F-418D-AE19-62706E023703}">
                      <ahyp:hlinkClr xmlns:ahyp="http://schemas.microsoft.com/office/drawing/2018/hyperlinkcolor" val="tx"/>
                    </a:ext>
                  </a:extLst>
                </a:hlinkClick>
              </a:rPr>
              <a:t>https://integrity.mit.edu/handbook/academic-writing/incorporating-words-and-ideas-others</a:t>
            </a:r>
            <a:endParaRPr lang="vi-VN" sz="750" dirty="0">
              <a:solidFill>
                <a:schemeClr val="bg1"/>
              </a:solidFill>
            </a:endParaRPr>
          </a:p>
        </p:txBody>
      </p:sp>
      <p:pic>
        <p:nvPicPr>
          <p:cNvPr id="7" name="Picture 6" descr="A close up of a device&#10;&#10;Description automatically generated">
            <a:extLst>
              <a:ext uri="{FF2B5EF4-FFF2-40B4-BE49-F238E27FC236}">
                <a16:creationId xmlns:a16="http://schemas.microsoft.com/office/drawing/2014/main" id="{600CDCB8-8D4A-A347-A92C-EEDC4CD65A89}"/>
              </a:ext>
            </a:extLst>
          </p:cNvPr>
          <p:cNvPicPr>
            <a:picLocks noChangeAspect="1"/>
          </p:cNvPicPr>
          <p:nvPr/>
        </p:nvPicPr>
        <p:blipFill>
          <a:blip r:embed="rId4"/>
          <a:stretch>
            <a:fillRect/>
          </a:stretch>
        </p:blipFill>
        <p:spPr>
          <a:xfrm>
            <a:off x="2178023" y="2217493"/>
            <a:ext cx="4700795" cy="3459338"/>
          </a:xfrm>
          <a:prstGeom prst="rect">
            <a:avLst/>
          </a:prstGeom>
        </p:spPr>
      </p:pic>
    </p:spTree>
    <p:extLst>
      <p:ext uri="{BB962C8B-B14F-4D97-AF65-F5344CB8AC3E}">
        <p14:creationId xmlns:p14="http://schemas.microsoft.com/office/powerpoint/2010/main" val="12998211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DC545-61BC-5A4A-B568-9CB7F641EC5D}"/>
              </a:ext>
            </a:extLst>
          </p:cNvPr>
          <p:cNvSpPr>
            <a:spLocks noGrp="1"/>
          </p:cNvSpPr>
          <p:nvPr>
            <p:ph type="title"/>
          </p:nvPr>
        </p:nvSpPr>
        <p:spPr/>
        <p:txBody>
          <a:bodyPr>
            <a:normAutofit fontScale="90000"/>
          </a:bodyPr>
          <a:lstStyle/>
          <a:p>
            <a:r>
              <a:rPr lang="vi-VN" dirty="0"/>
              <a:t>Example of Paraphrase, quote, and citation</a:t>
            </a:r>
          </a:p>
        </p:txBody>
      </p:sp>
      <p:sp>
        <p:nvSpPr>
          <p:cNvPr id="3" name="Content Placeholder 2">
            <a:extLst>
              <a:ext uri="{FF2B5EF4-FFF2-40B4-BE49-F238E27FC236}">
                <a16:creationId xmlns:a16="http://schemas.microsoft.com/office/drawing/2014/main" id="{9448D3D2-DD65-C74E-B489-749272B79944}"/>
              </a:ext>
            </a:extLst>
          </p:cNvPr>
          <p:cNvSpPr>
            <a:spLocks noGrp="1"/>
          </p:cNvSpPr>
          <p:nvPr>
            <p:ph idx="1"/>
          </p:nvPr>
        </p:nvSpPr>
        <p:spPr>
          <a:xfrm>
            <a:off x="533400" y="1143000"/>
            <a:ext cx="8153400" cy="5638800"/>
          </a:xfrm>
        </p:spPr>
        <p:txBody>
          <a:bodyPr>
            <a:normAutofit fontScale="25000" lnSpcReduction="20000"/>
          </a:bodyPr>
          <a:lstStyle/>
          <a:p>
            <a:pPr>
              <a:lnSpc>
                <a:spcPct val="130000"/>
              </a:lnSpc>
              <a:spcBef>
                <a:spcPts val="0"/>
              </a:spcBef>
            </a:pPr>
            <a:r>
              <a:rPr lang="en-US" sz="8800" b="1" dirty="0"/>
              <a:t>ORIGINAL TEXT </a:t>
            </a:r>
            <a:r>
              <a:rPr lang="en-US" sz="8800" dirty="0"/>
              <a:t>(Jenny Chan, Ngai Pun and Mark Selden, Journal New Technology, Work and Employment in 2013.)</a:t>
            </a:r>
          </a:p>
          <a:p>
            <a:pPr lvl="1">
              <a:lnSpc>
                <a:spcPct val="130000"/>
              </a:lnSpc>
              <a:spcBef>
                <a:spcPts val="0"/>
              </a:spcBef>
            </a:pPr>
            <a:r>
              <a:rPr lang="en-US" sz="8800" b="1" dirty="0"/>
              <a:t>'Foxconn’s competitive advantage, the basis for securing contracts with Apple and other brand-name multinationals, hinges on its ability to </a:t>
            </a:r>
            <a:r>
              <a:rPr lang="en-US" sz="8800" b="1" dirty="0">
                <a:solidFill>
                  <a:srgbClr val="C00000"/>
                </a:solidFill>
              </a:rPr>
              <a:t>maintain flexibility</a:t>
            </a:r>
            <a:r>
              <a:rPr lang="en-US" sz="8800" dirty="0"/>
              <a:t>. The mega factory has to reorganise its production lines, staffing and logistics in a very short time to be demand-responsive.’</a:t>
            </a:r>
          </a:p>
          <a:p>
            <a:pPr lvl="1">
              <a:lnSpc>
                <a:spcPct val="130000"/>
              </a:lnSpc>
              <a:spcBef>
                <a:spcPts val="0"/>
              </a:spcBef>
            </a:pPr>
            <a:endParaRPr lang="vi-VN" sz="8800" dirty="0"/>
          </a:p>
          <a:p>
            <a:pPr>
              <a:lnSpc>
                <a:spcPct val="130000"/>
              </a:lnSpc>
              <a:spcBef>
                <a:spcPts val="0"/>
              </a:spcBef>
            </a:pPr>
            <a:r>
              <a:rPr lang="en-US" sz="8800" b="1" dirty="0"/>
              <a:t>STUDENT’S ASSIGNMENT – Good or not good?</a:t>
            </a:r>
            <a:endParaRPr lang="en-US" sz="8800" dirty="0"/>
          </a:p>
          <a:p>
            <a:pPr lvl="1">
              <a:lnSpc>
                <a:spcPct val="130000"/>
              </a:lnSpc>
              <a:spcBef>
                <a:spcPts val="0"/>
              </a:spcBef>
            </a:pPr>
            <a:r>
              <a:rPr lang="en-US" sz="8800" dirty="0"/>
              <a:t>For Foxconn, relationships with companies like Apple and other brand-name multinationals hinges on its ability to maintain flexibility (Chan, Pun &amp; Selden, 2013).</a:t>
            </a:r>
          </a:p>
          <a:p>
            <a:pPr>
              <a:lnSpc>
                <a:spcPct val="140000"/>
              </a:lnSpc>
            </a:pPr>
            <a:endParaRPr lang="vi-VN" dirty="0"/>
          </a:p>
        </p:txBody>
      </p:sp>
      <p:sp>
        <p:nvSpPr>
          <p:cNvPr id="4" name="Slide Number Placeholder 3">
            <a:extLst>
              <a:ext uri="{FF2B5EF4-FFF2-40B4-BE49-F238E27FC236}">
                <a16:creationId xmlns:a16="http://schemas.microsoft.com/office/drawing/2014/main" id="{E1E5BE60-3797-C24D-A6EC-B2F78B19A550}"/>
              </a:ext>
            </a:extLst>
          </p:cNvPr>
          <p:cNvSpPr>
            <a:spLocks noGrp="1"/>
          </p:cNvSpPr>
          <p:nvPr>
            <p:ph type="sldNum" sz="quarter" idx="4"/>
          </p:nvPr>
        </p:nvSpPr>
        <p:spPr>
          <a:xfrm>
            <a:off x="11064552" y="6597384"/>
            <a:ext cx="792088" cy="288000"/>
          </a:xfrm>
          <a:prstGeom prst="rect">
            <a:avLst/>
          </a:prstGeom>
        </p:spPr>
        <p:txBody>
          <a:bodyPr vert="horz" lIns="91440" tIns="0" rIns="91440" bIns="0" rtlCol="0" anchor="ctr" anchorCtr="0"/>
          <a:lstStyle>
            <a:defPPr>
              <a:defRPr lang="en-US"/>
            </a:defPPr>
            <a:lvl1pPr marL="0" algn="r" defTabSz="914400" rtl="0" eaLnBrk="1" latinLnBrk="0" hangingPunct="1">
              <a:defRPr sz="9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70E8B96-6C17-404C-B209-86071FBA2009}" type="slidenum">
              <a:rPr lang="en-GB" smtClean="0"/>
              <a:pPr/>
              <a:t>31</a:t>
            </a:fld>
            <a:endParaRPr lang="en-GB" dirty="0"/>
          </a:p>
        </p:txBody>
      </p:sp>
    </p:spTree>
    <p:extLst>
      <p:ext uri="{BB962C8B-B14F-4D97-AF65-F5344CB8AC3E}">
        <p14:creationId xmlns:p14="http://schemas.microsoft.com/office/powerpoint/2010/main" val="639121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DC545-61BC-5A4A-B568-9CB7F641EC5D}"/>
              </a:ext>
            </a:extLst>
          </p:cNvPr>
          <p:cNvSpPr>
            <a:spLocks noGrp="1"/>
          </p:cNvSpPr>
          <p:nvPr>
            <p:ph type="title"/>
          </p:nvPr>
        </p:nvSpPr>
        <p:spPr/>
        <p:txBody>
          <a:bodyPr>
            <a:normAutofit fontScale="90000"/>
          </a:bodyPr>
          <a:lstStyle/>
          <a:p>
            <a:r>
              <a:rPr lang="vi-VN" dirty="0"/>
              <a:t>Example of Paraphrase, quote, and citation (2)</a:t>
            </a:r>
          </a:p>
        </p:txBody>
      </p:sp>
      <p:sp>
        <p:nvSpPr>
          <p:cNvPr id="3" name="Content Placeholder 2">
            <a:extLst>
              <a:ext uri="{FF2B5EF4-FFF2-40B4-BE49-F238E27FC236}">
                <a16:creationId xmlns:a16="http://schemas.microsoft.com/office/drawing/2014/main" id="{9448D3D2-DD65-C74E-B489-749272B79944}"/>
              </a:ext>
            </a:extLst>
          </p:cNvPr>
          <p:cNvSpPr>
            <a:spLocks noGrp="1"/>
          </p:cNvSpPr>
          <p:nvPr>
            <p:ph idx="1"/>
          </p:nvPr>
        </p:nvSpPr>
        <p:spPr>
          <a:xfrm>
            <a:off x="533400" y="1143000"/>
            <a:ext cx="8153400" cy="5334000"/>
          </a:xfrm>
        </p:spPr>
        <p:txBody>
          <a:bodyPr>
            <a:normAutofit fontScale="25000" lnSpcReduction="20000"/>
          </a:bodyPr>
          <a:lstStyle/>
          <a:p>
            <a:pPr>
              <a:lnSpc>
                <a:spcPct val="130000"/>
              </a:lnSpc>
              <a:spcBef>
                <a:spcPts val="0"/>
              </a:spcBef>
            </a:pPr>
            <a:r>
              <a:rPr lang="en-US" sz="8800" b="1" dirty="0"/>
              <a:t>ORIGINAL TEXT </a:t>
            </a:r>
            <a:r>
              <a:rPr lang="en-US" sz="8800" dirty="0"/>
              <a:t>(</a:t>
            </a:r>
            <a:r>
              <a:rPr lang="en-US" sz="8800" dirty="0" err="1"/>
              <a:t>Norhayati</a:t>
            </a:r>
            <a:r>
              <a:rPr lang="en-US" sz="8800" dirty="0"/>
              <a:t> Zakaria, Andrea </a:t>
            </a:r>
            <a:r>
              <a:rPr lang="en-US" sz="8800" dirty="0" err="1"/>
              <a:t>Amelinckx</a:t>
            </a:r>
            <a:r>
              <a:rPr lang="en-US" sz="8800" dirty="0"/>
              <a:t> and David </a:t>
            </a:r>
            <a:r>
              <a:rPr lang="en-US" sz="8800" dirty="0" err="1"/>
              <a:t>Wilemon</a:t>
            </a:r>
            <a:r>
              <a:rPr lang="en-US" sz="8800" dirty="0"/>
              <a:t>, published in 2004.)</a:t>
            </a:r>
          </a:p>
          <a:p>
            <a:pPr lvl="1">
              <a:lnSpc>
                <a:spcPct val="130000"/>
              </a:lnSpc>
              <a:spcBef>
                <a:spcPts val="0"/>
              </a:spcBef>
            </a:pPr>
            <a:r>
              <a:rPr lang="en-US" sz="8000" dirty="0"/>
              <a:t>'Information and communication technologies have been viewed as an indispensable tool for multinational corporations that choose to move beyond the geographic constraints of face-to-face employee interactions and endeavor to build a virtual workplace and/or use virtual teams as a new component of a generally traditional work structure.’</a:t>
            </a:r>
          </a:p>
          <a:p>
            <a:pPr>
              <a:lnSpc>
                <a:spcPct val="130000"/>
              </a:lnSpc>
              <a:spcBef>
                <a:spcPts val="0"/>
              </a:spcBef>
            </a:pPr>
            <a:endParaRPr lang="en-US" sz="5500" dirty="0"/>
          </a:p>
          <a:p>
            <a:pPr>
              <a:lnSpc>
                <a:spcPct val="130000"/>
              </a:lnSpc>
              <a:spcBef>
                <a:spcPts val="0"/>
              </a:spcBef>
            </a:pPr>
            <a:r>
              <a:rPr lang="en-US" sz="8800" b="1" dirty="0"/>
              <a:t>STUDENT’S ASSIGNMENT – Good or not good?</a:t>
            </a:r>
            <a:endParaRPr lang="en-US" sz="8800" dirty="0"/>
          </a:p>
          <a:p>
            <a:pPr lvl="1">
              <a:lnSpc>
                <a:spcPct val="130000"/>
              </a:lnSpc>
              <a:spcBef>
                <a:spcPts val="0"/>
              </a:spcBef>
            </a:pPr>
            <a:r>
              <a:rPr lang="en-US" sz="8000" dirty="0"/>
              <a:t>Global companies are shifting from traditional ways of communicating to communicating online, which has been facilitated by technology (Zakaria, </a:t>
            </a:r>
            <a:r>
              <a:rPr lang="en-US" sz="8000" dirty="0" err="1"/>
              <a:t>Amelinckx</a:t>
            </a:r>
            <a:r>
              <a:rPr lang="en-US" sz="8000" dirty="0"/>
              <a:t> &amp; </a:t>
            </a:r>
            <a:r>
              <a:rPr lang="en-US" sz="8000" dirty="0" err="1"/>
              <a:t>Wilemon</a:t>
            </a:r>
            <a:r>
              <a:rPr lang="en-US" sz="8000" dirty="0"/>
              <a:t>, 2004). Such technology enables offshoring, leading to reductions in operating costs.</a:t>
            </a:r>
          </a:p>
          <a:p>
            <a:pPr>
              <a:lnSpc>
                <a:spcPct val="130000"/>
              </a:lnSpc>
            </a:pPr>
            <a:endParaRPr lang="en-US" dirty="0"/>
          </a:p>
        </p:txBody>
      </p:sp>
      <p:sp>
        <p:nvSpPr>
          <p:cNvPr id="4" name="Slide Number Placeholder 3">
            <a:extLst>
              <a:ext uri="{FF2B5EF4-FFF2-40B4-BE49-F238E27FC236}">
                <a16:creationId xmlns:a16="http://schemas.microsoft.com/office/drawing/2014/main" id="{E1E5BE60-3797-C24D-A6EC-B2F78B19A550}"/>
              </a:ext>
            </a:extLst>
          </p:cNvPr>
          <p:cNvSpPr>
            <a:spLocks noGrp="1"/>
          </p:cNvSpPr>
          <p:nvPr>
            <p:ph type="sldNum" sz="quarter" idx="4"/>
          </p:nvPr>
        </p:nvSpPr>
        <p:spPr>
          <a:xfrm>
            <a:off x="11064552" y="6597384"/>
            <a:ext cx="792088" cy="288000"/>
          </a:xfrm>
          <a:prstGeom prst="rect">
            <a:avLst/>
          </a:prstGeom>
        </p:spPr>
        <p:txBody>
          <a:bodyPr vert="horz" lIns="91440" tIns="0" rIns="91440" bIns="0" rtlCol="0" anchor="ctr" anchorCtr="0"/>
          <a:lstStyle>
            <a:defPPr>
              <a:defRPr lang="en-US"/>
            </a:defPPr>
            <a:lvl1pPr marL="0" algn="r" defTabSz="914400" rtl="0" eaLnBrk="1" latinLnBrk="0" hangingPunct="1">
              <a:defRPr sz="9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70E8B96-6C17-404C-B209-86071FBA2009}" type="slidenum">
              <a:rPr lang="en-GB" smtClean="0"/>
              <a:pPr/>
              <a:t>32</a:t>
            </a:fld>
            <a:endParaRPr lang="en-GB" dirty="0"/>
          </a:p>
        </p:txBody>
      </p:sp>
    </p:spTree>
    <p:extLst>
      <p:ext uri="{BB962C8B-B14F-4D97-AF65-F5344CB8AC3E}">
        <p14:creationId xmlns:p14="http://schemas.microsoft.com/office/powerpoint/2010/main" val="2872765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DC545-61BC-5A4A-B568-9CB7F641EC5D}"/>
              </a:ext>
            </a:extLst>
          </p:cNvPr>
          <p:cNvSpPr>
            <a:spLocks noGrp="1"/>
          </p:cNvSpPr>
          <p:nvPr>
            <p:ph type="title"/>
          </p:nvPr>
        </p:nvSpPr>
        <p:spPr/>
        <p:txBody>
          <a:bodyPr>
            <a:normAutofit fontScale="90000"/>
          </a:bodyPr>
          <a:lstStyle/>
          <a:p>
            <a:r>
              <a:rPr lang="vi-VN" dirty="0"/>
              <a:t>Example of Paraphrase, quote, and citation (3)</a:t>
            </a:r>
          </a:p>
        </p:txBody>
      </p:sp>
      <p:sp>
        <p:nvSpPr>
          <p:cNvPr id="3" name="Content Placeholder 2">
            <a:extLst>
              <a:ext uri="{FF2B5EF4-FFF2-40B4-BE49-F238E27FC236}">
                <a16:creationId xmlns:a16="http://schemas.microsoft.com/office/drawing/2014/main" id="{9448D3D2-DD65-C74E-B489-749272B79944}"/>
              </a:ext>
            </a:extLst>
          </p:cNvPr>
          <p:cNvSpPr>
            <a:spLocks noGrp="1"/>
          </p:cNvSpPr>
          <p:nvPr>
            <p:ph idx="1"/>
          </p:nvPr>
        </p:nvSpPr>
        <p:spPr/>
        <p:txBody>
          <a:bodyPr>
            <a:normAutofit fontScale="70000" lnSpcReduction="20000"/>
          </a:bodyPr>
          <a:lstStyle/>
          <a:p>
            <a:pPr>
              <a:lnSpc>
                <a:spcPct val="130000"/>
              </a:lnSpc>
            </a:pPr>
            <a:r>
              <a:rPr lang="en-US" b="1" dirty="0"/>
              <a:t>ORIGINAL TEXT </a:t>
            </a:r>
            <a:r>
              <a:rPr lang="en-US" dirty="0"/>
              <a:t>(book by </a:t>
            </a:r>
            <a:r>
              <a:rPr lang="en-US" dirty="0" err="1"/>
              <a:t>Effy</a:t>
            </a:r>
            <a:r>
              <a:rPr lang="en-US" dirty="0"/>
              <a:t> Oz published in 2002.)</a:t>
            </a:r>
          </a:p>
          <a:p>
            <a:pPr marL="857250" lvl="1" indent="-457200">
              <a:lnSpc>
                <a:spcPct val="130000"/>
              </a:lnSpc>
            </a:pPr>
            <a:r>
              <a:rPr lang="en-US" dirty="0"/>
              <a:t>'Although Americans make up only 5 percent of the world's population, they produce 30 percent of the paper the world uses, and although Americans use more computers and Internet links than any other nation, they still produce many more tons of paper documents.’</a:t>
            </a:r>
          </a:p>
          <a:p>
            <a:pPr marL="0" indent="0">
              <a:lnSpc>
                <a:spcPct val="130000"/>
              </a:lnSpc>
              <a:buNone/>
            </a:pPr>
            <a:endParaRPr lang="en-US" b="1" dirty="0"/>
          </a:p>
          <a:p>
            <a:pPr>
              <a:lnSpc>
                <a:spcPct val="130000"/>
              </a:lnSpc>
            </a:pPr>
            <a:r>
              <a:rPr lang="en-US" b="1" dirty="0"/>
              <a:t>STUDENT’S ASSIGNMENT – Good or not good</a:t>
            </a:r>
            <a:endParaRPr lang="en-US" dirty="0"/>
          </a:p>
          <a:p>
            <a:pPr marL="857250" lvl="1" indent="-457200">
              <a:lnSpc>
                <a:spcPct val="130000"/>
              </a:lnSpc>
            </a:pPr>
            <a:r>
              <a:rPr lang="en-US" dirty="0"/>
              <a:t>Americans are world leaders in computer and Internet use, yet their production of paper and paper documents relative to the rest of the world remains far out of proportion to their population (Oz, 2002, p.9).</a:t>
            </a:r>
          </a:p>
        </p:txBody>
      </p:sp>
      <p:sp>
        <p:nvSpPr>
          <p:cNvPr id="4" name="Slide Number Placeholder 3">
            <a:extLst>
              <a:ext uri="{FF2B5EF4-FFF2-40B4-BE49-F238E27FC236}">
                <a16:creationId xmlns:a16="http://schemas.microsoft.com/office/drawing/2014/main" id="{E1E5BE60-3797-C24D-A6EC-B2F78B19A550}"/>
              </a:ext>
            </a:extLst>
          </p:cNvPr>
          <p:cNvSpPr>
            <a:spLocks noGrp="1"/>
          </p:cNvSpPr>
          <p:nvPr>
            <p:ph type="sldNum" sz="quarter" idx="4"/>
          </p:nvPr>
        </p:nvSpPr>
        <p:spPr>
          <a:xfrm>
            <a:off x="11064552" y="6597384"/>
            <a:ext cx="792088" cy="288000"/>
          </a:xfrm>
          <a:prstGeom prst="rect">
            <a:avLst/>
          </a:prstGeom>
        </p:spPr>
        <p:txBody>
          <a:bodyPr vert="horz" lIns="91440" tIns="0" rIns="91440" bIns="0" rtlCol="0" anchor="ctr" anchorCtr="0"/>
          <a:lstStyle>
            <a:defPPr>
              <a:defRPr lang="en-US"/>
            </a:defPPr>
            <a:lvl1pPr marL="0" algn="r" defTabSz="914400" rtl="0" eaLnBrk="1" latinLnBrk="0" hangingPunct="1">
              <a:defRPr sz="9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70E8B96-6C17-404C-B209-86071FBA2009}" type="slidenum">
              <a:rPr lang="en-GB" smtClean="0"/>
              <a:pPr/>
              <a:t>33</a:t>
            </a:fld>
            <a:endParaRPr lang="en-GB" dirty="0"/>
          </a:p>
        </p:txBody>
      </p:sp>
    </p:spTree>
    <p:extLst>
      <p:ext uri="{BB962C8B-B14F-4D97-AF65-F5344CB8AC3E}">
        <p14:creationId xmlns:p14="http://schemas.microsoft.com/office/powerpoint/2010/main" val="3389512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DC545-61BC-5A4A-B568-9CB7F641EC5D}"/>
              </a:ext>
            </a:extLst>
          </p:cNvPr>
          <p:cNvSpPr>
            <a:spLocks noGrp="1"/>
          </p:cNvSpPr>
          <p:nvPr>
            <p:ph type="title"/>
          </p:nvPr>
        </p:nvSpPr>
        <p:spPr/>
        <p:txBody>
          <a:bodyPr>
            <a:normAutofit fontScale="90000"/>
          </a:bodyPr>
          <a:lstStyle/>
          <a:p>
            <a:r>
              <a:rPr lang="vi-VN" dirty="0"/>
              <a:t>Example of Paraphrase, quote, and citation (4)</a:t>
            </a:r>
          </a:p>
        </p:txBody>
      </p:sp>
      <p:sp>
        <p:nvSpPr>
          <p:cNvPr id="3" name="Content Placeholder 2">
            <a:extLst>
              <a:ext uri="{FF2B5EF4-FFF2-40B4-BE49-F238E27FC236}">
                <a16:creationId xmlns:a16="http://schemas.microsoft.com/office/drawing/2014/main" id="{9448D3D2-DD65-C74E-B489-749272B79944}"/>
              </a:ext>
            </a:extLst>
          </p:cNvPr>
          <p:cNvSpPr>
            <a:spLocks noGrp="1"/>
          </p:cNvSpPr>
          <p:nvPr>
            <p:ph idx="1"/>
          </p:nvPr>
        </p:nvSpPr>
        <p:spPr/>
        <p:txBody>
          <a:bodyPr>
            <a:normAutofit fontScale="77500" lnSpcReduction="20000"/>
          </a:bodyPr>
          <a:lstStyle/>
          <a:p>
            <a:pPr>
              <a:lnSpc>
                <a:spcPct val="130000"/>
              </a:lnSpc>
            </a:pPr>
            <a:r>
              <a:rPr lang="en-US" b="1" dirty="0"/>
              <a:t>ORIGINAL TEXT </a:t>
            </a:r>
            <a:r>
              <a:rPr lang="en-US" dirty="0"/>
              <a:t>(Journal article by Jenny Chan, Ngai Pun and Mark Selden published in 2013.)</a:t>
            </a:r>
          </a:p>
          <a:p>
            <a:pPr marL="857250" lvl="1" indent="-457200">
              <a:lnSpc>
                <a:spcPct val="130000"/>
              </a:lnSpc>
            </a:pPr>
            <a:r>
              <a:rPr lang="en-US" dirty="0"/>
              <a:t>'Apple, Foxconn and China’s workers are stakeholders in high-tech production, but relations between them are highly unequal.'</a:t>
            </a:r>
          </a:p>
          <a:p>
            <a:pPr marL="0" indent="0">
              <a:lnSpc>
                <a:spcPct val="130000"/>
              </a:lnSpc>
              <a:buNone/>
            </a:pPr>
            <a:endParaRPr lang="en-US" b="1" dirty="0"/>
          </a:p>
          <a:p>
            <a:pPr>
              <a:lnSpc>
                <a:spcPct val="130000"/>
              </a:lnSpc>
            </a:pPr>
            <a:r>
              <a:rPr lang="en-US" b="1" dirty="0"/>
              <a:t>STUDENT’S ASSIGNMENT – Good or not good?</a:t>
            </a:r>
            <a:endParaRPr lang="en-US" dirty="0"/>
          </a:p>
          <a:p>
            <a:pPr lvl="1">
              <a:lnSpc>
                <a:spcPct val="130000"/>
              </a:lnSpc>
            </a:pPr>
            <a:r>
              <a:rPr lang="en-US" dirty="0"/>
              <a:t>Chan, Pun and Selden (2013) describe the relationship between Apple, Foxconn and China’s workers as ‘stakeholders in technologically advanced production where relations between them are unequal’ (p.104).</a:t>
            </a:r>
          </a:p>
        </p:txBody>
      </p:sp>
      <p:sp>
        <p:nvSpPr>
          <p:cNvPr id="4" name="Slide Number Placeholder 3">
            <a:extLst>
              <a:ext uri="{FF2B5EF4-FFF2-40B4-BE49-F238E27FC236}">
                <a16:creationId xmlns:a16="http://schemas.microsoft.com/office/drawing/2014/main" id="{E1E5BE60-3797-C24D-A6EC-B2F78B19A550}"/>
              </a:ext>
            </a:extLst>
          </p:cNvPr>
          <p:cNvSpPr>
            <a:spLocks noGrp="1"/>
          </p:cNvSpPr>
          <p:nvPr>
            <p:ph type="sldNum" sz="quarter" idx="4"/>
          </p:nvPr>
        </p:nvSpPr>
        <p:spPr>
          <a:xfrm>
            <a:off x="11064552" y="6597384"/>
            <a:ext cx="792088" cy="288000"/>
          </a:xfrm>
          <a:prstGeom prst="rect">
            <a:avLst/>
          </a:prstGeom>
        </p:spPr>
        <p:txBody>
          <a:bodyPr vert="horz" lIns="91440" tIns="0" rIns="91440" bIns="0" rtlCol="0" anchor="ctr" anchorCtr="0"/>
          <a:lstStyle>
            <a:defPPr>
              <a:defRPr lang="en-US"/>
            </a:defPPr>
            <a:lvl1pPr marL="0" algn="r" defTabSz="914400" rtl="0" eaLnBrk="1" latinLnBrk="0" hangingPunct="1">
              <a:defRPr sz="9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70E8B96-6C17-404C-B209-86071FBA2009}" type="slidenum">
              <a:rPr lang="en-GB" smtClean="0"/>
              <a:pPr/>
              <a:t>34</a:t>
            </a:fld>
            <a:endParaRPr lang="en-GB" dirty="0"/>
          </a:p>
        </p:txBody>
      </p:sp>
    </p:spTree>
    <p:extLst>
      <p:ext uri="{BB962C8B-B14F-4D97-AF65-F5344CB8AC3E}">
        <p14:creationId xmlns:p14="http://schemas.microsoft.com/office/powerpoint/2010/main" val="1527043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DC545-61BC-5A4A-B568-9CB7F641EC5D}"/>
              </a:ext>
            </a:extLst>
          </p:cNvPr>
          <p:cNvSpPr>
            <a:spLocks noGrp="1"/>
          </p:cNvSpPr>
          <p:nvPr>
            <p:ph type="title"/>
          </p:nvPr>
        </p:nvSpPr>
        <p:spPr/>
        <p:txBody>
          <a:bodyPr>
            <a:normAutofit fontScale="90000"/>
          </a:bodyPr>
          <a:lstStyle/>
          <a:p>
            <a:r>
              <a:rPr lang="vi-VN" dirty="0"/>
              <a:t>Example of Paraphrase, quote, and citation (5)</a:t>
            </a:r>
          </a:p>
        </p:txBody>
      </p:sp>
      <p:sp>
        <p:nvSpPr>
          <p:cNvPr id="3" name="Content Placeholder 2">
            <a:extLst>
              <a:ext uri="{FF2B5EF4-FFF2-40B4-BE49-F238E27FC236}">
                <a16:creationId xmlns:a16="http://schemas.microsoft.com/office/drawing/2014/main" id="{9448D3D2-DD65-C74E-B489-749272B79944}"/>
              </a:ext>
            </a:extLst>
          </p:cNvPr>
          <p:cNvSpPr>
            <a:spLocks noGrp="1"/>
          </p:cNvSpPr>
          <p:nvPr>
            <p:ph idx="1"/>
          </p:nvPr>
        </p:nvSpPr>
        <p:spPr/>
        <p:txBody>
          <a:bodyPr>
            <a:noAutofit/>
          </a:bodyPr>
          <a:lstStyle/>
          <a:p>
            <a:pPr>
              <a:lnSpc>
                <a:spcPct val="110000"/>
              </a:lnSpc>
              <a:spcBef>
                <a:spcPts val="0"/>
              </a:spcBef>
            </a:pPr>
            <a:r>
              <a:rPr lang="en-US" sz="2200" b="1" dirty="0"/>
              <a:t>ORIGINAL TEXT </a:t>
            </a:r>
            <a:r>
              <a:rPr lang="en-US" sz="2200" dirty="0"/>
              <a:t>(book by Henninger published in 2003.)</a:t>
            </a:r>
          </a:p>
          <a:p>
            <a:pPr lvl="1">
              <a:lnSpc>
                <a:spcPct val="110000"/>
              </a:lnSpc>
              <a:spcBef>
                <a:spcPts val="0"/>
              </a:spcBef>
            </a:pPr>
            <a:r>
              <a:rPr lang="en-US" sz="2200" dirty="0"/>
              <a:t>'Search engines are tools for searching, in contrast to directories that are browsing tools ... The major difference between search engines and subject directories is the way each is created…'</a:t>
            </a:r>
          </a:p>
          <a:p>
            <a:pPr marL="0" indent="0">
              <a:lnSpc>
                <a:spcPct val="110000"/>
              </a:lnSpc>
              <a:spcBef>
                <a:spcPts val="0"/>
              </a:spcBef>
              <a:buNone/>
            </a:pPr>
            <a:endParaRPr lang="en-US" sz="2200" b="1" dirty="0"/>
          </a:p>
          <a:p>
            <a:pPr>
              <a:lnSpc>
                <a:spcPct val="110000"/>
              </a:lnSpc>
              <a:spcBef>
                <a:spcPts val="0"/>
              </a:spcBef>
            </a:pPr>
            <a:r>
              <a:rPr lang="en-US" sz="2200" b="1" dirty="0"/>
              <a:t>STUDENT’S ASSIGNMENT – Good or not good?</a:t>
            </a:r>
            <a:endParaRPr lang="en-US" sz="2200" dirty="0"/>
          </a:p>
          <a:p>
            <a:pPr lvl="1">
              <a:lnSpc>
                <a:spcPct val="110000"/>
              </a:lnSpc>
              <a:spcBef>
                <a:spcPts val="0"/>
              </a:spcBef>
            </a:pPr>
            <a:r>
              <a:rPr lang="en-US" sz="2200" dirty="0"/>
              <a:t>The primary difference between search engines and subject directories is how they are created (Henninger, 2003, p.94).</a:t>
            </a:r>
          </a:p>
        </p:txBody>
      </p:sp>
      <p:sp>
        <p:nvSpPr>
          <p:cNvPr id="4" name="Slide Number Placeholder 3">
            <a:extLst>
              <a:ext uri="{FF2B5EF4-FFF2-40B4-BE49-F238E27FC236}">
                <a16:creationId xmlns:a16="http://schemas.microsoft.com/office/drawing/2014/main" id="{E1E5BE60-3797-C24D-A6EC-B2F78B19A550}"/>
              </a:ext>
            </a:extLst>
          </p:cNvPr>
          <p:cNvSpPr>
            <a:spLocks noGrp="1"/>
          </p:cNvSpPr>
          <p:nvPr>
            <p:ph type="sldNum" sz="quarter" idx="4"/>
          </p:nvPr>
        </p:nvSpPr>
        <p:spPr>
          <a:xfrm>
            <a:off x="11064552" y="6597384"/>
            <a:ext cx="792088" cy="288000"/>
          </a:xfrm>
          <a:prstGeom prst="rect">
            <a:avLst/>
          </a:prstGeom>
        </p:spPr>
        <p:txBody>
          <a:bodyPr vert="horz" lIns="91440" tIns="0" rIns="91440" bIns="0" rtlCol="0" anchor="ctr" anchorCtr="0"/>
          <a:lstStyle>
            <a:defPPr>
              <a:defRPr lang="en-US"/>
            </a:defPPr>
            <a:lvl1pPr marL="0" algn="r" defTabSz="914400" rtl="0" eaLnBrk="1" latinLnBrk="0" hangingPunct="1">
              <a:defRPr sz="9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70E8B96-6C17-404C-B209-86071FBA2009}" type="slidenum">
              <a:rPr lang="en-GB" smtClean="0"/>
              <a:pPr/>
              <a:t>35</a:t>
            </a:fld>
            <a:endParaRPr lang="en-GB" dirty="0"/>
          </a:p>
        </p:txBody>
      </p:sp>
    </p:spTree>
    <p:extLst>
      <p:ext uri="{BB962C8B-B14F-4D97-AF65-F5344CB8AC3E}">
        <p14:creationId xmlns:p14="http://schemas.microsoft.com/office/powerpoint/2010/main" val="41282300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17811-1FAB-8943-A6EB-7B30C8571432}"/>
              </a:ext>
            </a:extLst>
          </p:cNvPr>
          <p:cNvSpPr>
            <a:spLocks noGrp="1"/>
          </p:cNvSpPr>
          <p:nvPr>
            <p:ph type="title"/>
          </p:nvPr>
        </p:nvSpPr>
        <p:spPr/>
        <p:txBody>
          <a:bodyPr>
            <a:normAutofit fontScale="90000"/>
          </a:bodyPr>
          <a:lstStyle/>
          <a:p>
            <a:r>
              <a:rPr lang="vi-VN" dirty="0"/>
              <a:t>Example of Paraphrase, quote, and citation (6)</a:t>
            </a:r>
          </a:p>
        </p:txBody>
      </p:sp>
      <p:sp>
        <p:nvSpPr>
          <p:cNvPr id="3" name="Content Placeholder 2">
            <a:extLst>
              <a:ext uri="{FF2B5EF4-FFF2-40B4-BE49-F238E27FC236}">
                <a16:creationId xmlns:a16="http://schemas.microsoft.com/office/drawing/2014/main" id="{89FBE93C-3089-684E-876D-A47C4AEAD768}"/>
              </a:ext>
            </a:extLst>
          </p:cNvPr>
          <p:cNvSpPr>
            <a:spLocks noGrp="1"/>
          </p:cNvSpPr>
          <p:nvPr>
            <p:ph idx="1"/>
          </p:nvPr>
        </p:nvSpPr>
        <p:spPr>
          <a:xfrm>
            <a:off x="533400" y="1143000"/>
            <a:ext cx="8610600" cy="5454384"/>
          </a:xfrm>
        </p:spPr>
        <p:txBody>
          <a:bodyPr>
            <a:normAutofit fontScale="55000" lnSpcReduction="20000"/>
          </a:bodyPr>
          <a:lstStyle/>
          <a:p>
            <a:pPr>
              <a:lnSpc>
                <a:spcPct val="130000"/>
              </a:lnSpc>
              <a:spcBef>
                <a:spcPts val="0"/>
              </a:spcBef>
            </a:pPr>
            <a:r>
              <a:rPr lang="en-US" sz="3600" b="1" dirty="0"/>
              <a:t>ORIGINAL TEXT </a:t>
            </a:r>
            <a:r>
              <a:rPr lang="en-US" sz="3600" dirty="0"/>
              <a:t>(book by Naomi Klein published in 2000)</a:t>
            </a:r>
          </a:p>
          <a:p>
            <a:pPr lvl="1">
              <a:lnSpc>
                <a:spcPct val="130000"/>
              </a:lnSpc>
              <a:spcBef>
                <a:spcPts val="0"/>
              </a:spcBef>
            </a:pPr>
            <a:r>
              <a:rPr lang="en-US" sz="3600" dirty="0"/>
              <a:t>'These are extreme examples of how corporate sponsorship deals re-engineer some of the fundamental values of public universities, including financial transparency and the right to open debate and peaceful protest on campus. But the subtle effects are equally disturbing. Many professors speak of the slow encroachment of the mall mentality, arguing that the more campuses act and look like malls, the more students behave like consumers.’</a:t>
            </a:r>
          </a:p>
          <a:p>
            <a:pPr>
              <a:lnSpc>
                <a:spcPct val="130000"/>
              </a:lnSpc>
              <a:spcBef>
                <a:spcPts val="0"/>
              </a:spcBef>
            </a:pPr>
            <a:endParaRPr lang="vi-VN" dirty="0"/>
          </a:p>
          <a:p>
            <a:pPr>
              <a:lnSpc>
                <a:spcPct val="130000"/>
              </a:lnSpc>
              <a:spcBef>
                <a:spcPts val="0"/>
              </a:spcBef>
            </a:pPr>
            <a:r>
              <a:rPr lang="en-US" sz="3600" b="1" dirty="0"/>
              <a:t>STUDENT’S ASSIGNMENT – Good or not good?</a:t>
            </a:r>
            <a:endParaRPr lang="en-US" sz="3600" dirty="0"/>
          </a:p>
          <a:p>
            <a:pPr lvl="1">
              <a:lnSpc>
                <a:spcPct val="130000"/>
              </a:lnSpc>
              <a:spcBef>
                <a:spcPts val="0"/>
              </a:spcBef>
            </a:pPr>
            <a:r>
              <a:rPr lang="en-US" sz="3600" dirty="0"/>
              <a:t>The fundamental values of universities are being changed by corporate sponsorship that has both overt and more subtle effects. Governments may need to intervene to protect the social mandate of publicly funded higher education. (Klein, 2000) </a:t>
            </a:r>
          </a:p>
          <a:p>
            <a:pPr>
              <a:lnSpc>
                <a:spcPct val="140000"/>
              </a:lnSpc>
            </a:pPr>
            <a:endParaRPr lang="vi-VN" dirty="0"/>
          </a:p>
        </p:txBody>
      </p:sp>
      <p:sp>
        <p:nvSpPr>
          <p:cNvPr id="4" name="Slide Number Placeholder 3">
            <a:extLst>
              <a:ext uri="{FF2B5EF4-FFF2-40B4-BE49-F238E27FC236}">
                <a16:creationId xmlns:a16="http://schemas.microsoft.com/office/drawing/2014/main" id="{28B5CCE9-D4C2-3948-B39A-27190788B203}"/>
              </a:ext>
            </a:extLst>
          </p:cNvPr>
          <p:cNvSpPr>
            <a:spLocks noGrp="1"/>
          </p:cNvSpPr>
          <p:nvPr>
            <p:ph type="sldNum" sz="quarter" idx="4"/>
          </p:nvPr>
        </p:nvSpPr>
        <p:spPr>
          <a:xfrm>
            <a:off x="11064552" y="6597384"/>
            <a:ext cx="792088" cy="288000"/>
          </a:xfrm>
          <a:prstGeom prst="rect">
            <a:avLst/>
          </a:prstGeom>
        </p:spPr>
        <p:txBody>
          <a:bodyPr vert="horz" lIns="91440" tIns="0" rIns="91440" bIns="0" rtlCol="0" anchor="ctr" anchorCtr="0"/>
          <a:lstStyle>
            <a:defPPr>
              <a:defRPr lang="en-US"/>
            </a:defPPr>
            <a:lvl1pPr marL="0" algn="r" defTabSz="914400" rtl="0" eaLnBrk="1" latinLnBrk="0" hangingPunct="1">
              <a:defRPr sz="9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70E8B96-6C17-404C-B209-86071FBA2009}" type="slidenum">
              <a:rPr lang="en-GB" smtClean="0"/>
              <a:pPr/>
              <a:t>36</a:t>
            </a:fld>
            <a:endParaRPr lang="en-GB" dirty="0"/>
          </a:p>
        </p:txBody>
      </p:sp>
    </p:spTree>
    <p:extLst>
      <p:ext uri="{BB962C8B-B14F-4D97-AF65-F5344CB8AC3E}">
        <p14:creationId xmlns:p14="http://schemas.microsoft.com/office/powerpoint/2010/main" val="41795631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17811-1FAB-8943-A6EB-7B30C8571432}"/>
              </a:ext>
            </a:extLst>
          </p:cNvPr>
          <p:cNvSpPr>
            <a:spLocks noGrp="1"/>
          </p:cNvSpPr>
          <p:nvPr>
            <p:ph type="title"/>
          </p:nvPr>
        </p:nvSpPr>
        <p:spPr/>
        <p:txBody>
          <a:bodyPr>
            <a:normAutofit fontScale="90000"/>
          </a:bodyPr>
          <a:lstStyle/>
          <a:p>
            <a:r>
              <a:rPr lang="vi-VN" dirty="0"/>
              <a:t>Example of Paraphrase, quote, and citation (7)</a:t>
            </a:r>
          </a:p>
        </p:txBody>
      </p:sp>
      <p:sp>
        <p:nvSpPr>
          <p:cNvPr id="3" name="Content Placeholder 2">
            <a:extLst>
              <a:ext uri="{FF2B5EF4-FFF2-40B4-BE49-F238E27FC236}">
                <a16:creationId xmlns:a16="http://schemas.microsoft.com/office/drawing/2014/main" id="{89FBE93C-3089-684E-876D-A47C4AEAD768}"/>
              </a:ext>
            </a:extLst>
          </p:cNvPr>
          <p:cNvSpPr>
            <a:spLocks noGrp="1"/>
          </p:cNvSpPr>
          <p:nvPr>
            <p:ph idx="1"/>
          </p:nvPr>
        </p:nvSpPr>
        <p:spPr/>
        <p:txBody>
          <a:bodyPr>
            <a:normAutofit fontScale="70000" lnSpcReduction="20000"/>
          </a:bodyPr>
          <a:lstStyle/>
          <a:p>
            <a:pPr>
              <a:lnSpc>
                <a:spcPct val="130000"/>
              </a:lnSpc>
            </a:pPr>
            <a:r>
              <a:rPr lang="en-US" b="1" dirty="0"/>
              <a:t>ORIGINAL TEXT </a:t>
            </a:r>
            <a:r>
              <a:rPr lang="en-US" dirty="0"/>
              <a:t>(From page 104 of a journal article by Jenny Chan, Ngai Pun and Mark Selden published in 2013.)</a:t>
            </a:r>
          </a:p>
          <a:p>
            <a:pPr lvl="1">
              <a:lnSpc>
                <a:spcPct val="130000"/>
              </a:lnSpc>
            </a:pPr>
            <a:r>
              <a:rPr lang="en-US" dirty="0"/>
              <a:t>'In 2012, the subtle shift in production requirements from iPhone 4S to iPhone 5 and the speedup to meet Apple’s delivery time placed workers under intense pressure.’</a:t>
            </a:r>
          </a:p>
          <a:p>
            <a:pPr>
              <a:lnSpc>
                <a:spcPct val="130000"/>
              </a:lnSpc>
            </a:pPr>
            <a:endParaRPr lang="en-US" dirty="0"/>
          </a:p>
          <a:p>
            <a:pPr>
              <a:lnSpc>
                <a:spcPct val="130000"/>
              </a:lnSpc>
            </a:pPr>
            <a:r>
              <a:rPr lang="en-US" b="1" dirty="0"/>
              <a:t>STUDENT’S ASSIGNMENT – Good or not good?</a:t>
            </a:r>
            <a:endParaRPr lang="en-US" dirty="0"/>
          </a:p>
          <a:p>
            <a:pPr lvl="1">
              <a:lnSpc>
                <a:spcPct val="130000"/>
              </a:lnSpc>
            </a:pPr>
            <a:r>
              <a:rPr lang="en-US" dirty="0"/>
              <a:t>When the iPhone 5 was released in 2012, workers were under significant pressure due to the demanding delivery schedule and changes in the production requirements (Chan, Pun &amp; Selden, 2012).</a:t>
            </a:r>
          </a:p>
          <a:p>
            <a:pPr>
              <a:lnSpc>
                <a:spcPct val="130000"/>
              </a:lnSpc>
            </a:pPr>
            <a:endParaRPr lang="en-US" dirty="0"/>
          </a:p>
        </p:txBody>
      </p:sp>
      <p:sp>
        <p:nvSpPr>
          <p:cNvPr id="4" name="Slide Number Placeholder 3">
            <a:extLst>
              <a:ext uri="{FF2B5EF4-FFF2-40B4-BE49-F238E27FC236}">
                <a16:creationId xmlns:a16="http://schemas.microsoft.com/office/drawing/2014/main" id="{28B5CCE9-D4C2-3948-B39A-27190788B203}"/>
              </a:ext>
            </a:extLst>
          </p:cNvPr>
          <p:cNvSpPr>
            <a:spLocks noGrp="1"/>
          </p:cNvSpPr>
          <p:nvPr>
            <p:ph type="sldNum" sz="quarter" idx="4"/>
          </p:nvPr>
        </p:nvSpPr>
        <p:spPr>
          <a:xfrm>
            <a:off x="11064552" y="6597384"/>
            <a:ext cx="792088" cy="288000"/>
          </a:xfrm>
          <a:prstGeom prst="rect">
            <a:avLst/>
          </a:prstGeom>
        </p:spPr>
        <p:txBody>
          <a:bodyPr vert="horz" lIns="91440" tIns="0" rIns="91440" bIns="0" rtlCol="0" anchor="ctr" anchorCtr="0"/>
          <a:lstStyle>
            <a:defPPr>
              <a:defRPr lang="en-US"/>
            </a:defPPr>
            <a:lvl1pPr marL="0" algn="r" defTabSz="914400" rtl="0" eaLnBrk="1" latinLnBrk="0" hangingPunct="1">
              <a:defRPr sz="9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70E8B96-6C17-404C-B209-86071FBA2009}" type="slidenum">
              <a:rPr lang="en-GB" smtClean="0"/>
              <a:pPr/>
              <a:t>37</a:t>
            </a:fld>
            <a:endParaRPr lang="en-GB" dirty="0"/>
          </a:p>
        </p:txBody>
      </p:sp>
    </p:spTree>
    <p:extLst>
      <p:ext uri="{BB962C8B-B14F-4D97-AF65-F5344CB8AC3E}">
        <p14:creationId xmlns:p14="http://schemas.microsoft.com/office/powerpoint/2010/main" val="29073170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748D7-8036-FC44-9CB8-7E9BC60EA3DD}"/>
              </a:ext>
            </a:extLst>
          </p:cNvPr>
          <p:cNvSpPr>
            <a:spLocks noGrp="1"/>
          </p:cNvSpPr>
          <p:nvPr>
            <p:ph type="title"/>
          </p:nvPr>
        </p:nvSpPr>
        <p:spPr/>
        <p:txBody>
          <a:bodyPr/>
          <a:lstStyle/>
          <a:p>
            <a:endParaRPr lang="en-VN" dirty="0"/>
          </a:p>
        </p:txBody>
      </p:sp>
      <p:sp>
        <p:nvSpPr>
          <p:cNvPr id="4" name="Slide Number Placeholder 3">
            <a:extLst>
              <a:ext uri="{FF2B5EF4-FFF2-40B4-BE49-F238E27FC236}">
                <a16:creationId xmlns:a16="http://schemas.microsoft.com/office/drawing/2014/main" id="{201BF734-455A-A840-AC82-1F2E30D40C8D}"/>
              </a:ext>
            </a:extLst>
          </p:cNvPr>
          <p:cNvSpPr>
            <a:spLocks noGrp="1"/>
          </p:cNvSpPr>
          <p:nvPr>
            <p:ph type="sldNum" sz="quarter" idx="12"/>
          </p:nvPr>
        </p:nvSpPr>
        <p:spPr/>
        <p:txBody>
          <a:bodyPr/>
          <a:lstStyle/>
          <a:p>
            <a:fld id="{8C13379D-D487-4446-85FC-E9ED5B8B80F6}" type="slidenum">
              <a:rPr lang="en-US" smtClean="0"/>
              <a:pPr/>
              <a:t>38</a:t>
            </a:fld>
            <a:endParaRPr lang="en-US"/>
          </a:p>
        </p:txBody>
      </p:sp>
      <p:grpSp>
        <p:nvGrpSpPr>
          <p:cNvPr id="5" name="Group 4">
            <a:extLst>
              <a:ext uri="{FF2B5EF4-FFF2-40B4-BE49-F238E27FC236}">
                <a16:creationId xmlns:a16="http://schemas.microsoft.com/office/drawing/2014/main" id="{D2975672-DDEE-D042-9FF6-39323BC57C14}"/>
              </a:ext>
            </a:extLst>
          </p:cNvPr>
          <p:cNvGrpSpPr>
            <a:grpSpLocks/>
          </p:cNvGrpSpPr>
          <p:nvPr/>
        </p:nvGrpSpPr>
        <p:grpSpPr bwMode="auto">
          <a:xfrm>
            <a:off x="3200400" y="2133600"/>
            <a:ext cx="2971800" cy="3429000"/>
            <a:chOff x="1776" y="624"/>
            <a:chExt cx="2352" cy="2688"/>
          </a:xfrm>
        </p:grpSpPr>
        <p:sp>
          <p:nvSpPr>
            <p:cNvPr id="6" name="AutoShape 5">
              <a:extLst>
                <a:ext uri="{FF2B5EF4-FFF2-40B4-BE49-F238E27FC236}">
                  <a16:creationId xmlns:a16="http://schemas.microsoft.com/office/drawing/2014/main" id="{2E838594-E59B-E64F-950A-6B359155FCBD}"/>
                </a:ext>
              </a:extLst>
            </p:cNvPr>
            <p:cNvSpPr>
              <a:spLocks noChangeAspect="1" noChangeArrowheads="1" noTextEdit="1"/>
            </p:cNvSpPr>
            <p:nvPr/>
          </p:nvSpPr>
          <p:spPr bwMode="auto">
            <a:xfrm>
              <a:off x="1776" y="624"/>
              <a:ext cx="2352" cy="2688"/>
            </a:xfrm>
            <a:prstGeom prst="rect">
              <a:avLst/>
            </a:prstGeom>
            <a:noFill/>
            <a:ln w="9525">
              <a:noFill/>
              <a:miter lim="800000"/>
              <a:headEnd/>
              <a:tailEnd/>
            </a:ln>
          </p:spPr>
          <p:txBody>
            <a:bodyPr/>
            <a:lstStyle/>
            <a:p>
              <a:endParaRPr lang="vi-VN"/>
            </a:p>
          </p:txBody>
        </p:sp>
        <p:sp>
          <p:nvSpPr>
            <p:cNvPr id="7" name="Freeform 6">
              <a:extLst>
                <a:ext uri="{FF2B5EF4-FFF2-40B4-BE49-F238E27FC236}">
                  <a16:creationId xmlns:a16="http://schemas.microsoft.com/office/drawing/2014/main" id="{EF2A7131-028F-CF4D-AD78-96C8F84F224F}"/>
                </a:ext>
              </a:extLst>
            </p:cNvPr>
            <p:cNvSpPr>
              <a:spLocks/>
            </p:cNvSpPr>
            <p:nvPr/>
          </p:nvSpPr>
          <p:spPr bwMode="auto">
            <a:xfrm>
              <a:off x="1776" y="892"/>
              <a:ext cx="2352" cy="1883"/>
            </a:xfrm>
            <a:custGeom>
              <a:avLst/>
              <a:gdLst>
                <a:gd name="T0" fmla="*/ 0 w 2352"/>
                <a:gd name="T1" fmla="*/ 0 h 1883"/>
                <a:gd name="T2" fmla="*/ 420 w 2352"/>
                <a:gd name="T3" fmla="*/ 1883 h 1883"/>
                <a:gd name="T4" fmla="*/ 2076 w 2352"/>
                <a:gd name="T5" fmla="*/ 1566 h 1883"/>
                <a:gd name="T6" fmla="*/ 2352 w 2352"/>
                <a:gd name="T7" fmla="*/ 19 h 1883"/>
                <a:gd name="T8" fmla="*/ 0 w 2352"/>
                <a:gd name="T9" fmla="*/ 0 h 1883"/>
                <a:gd name="T10" fmla="*/ 0 60000 65536"/>
                <a:gd name="T11" fmla="*/ 0 60000 65536"/>
                <a:gd name="T12" fmla="*/ 0 60000 65536"/>
                <a:gd name="T13" fmla="*/ 0 60000 65536"/>
                <a:gd name="T14" fmla="*/ 0 60000 65536"/>
                <a:gd name="T15" fmla="*/ 0 w 2352"/>
                <a:gd name="T16" fmla="*/ 0 h 1883"/>
                <a:gd name="T17" fmla="*/ 2352 w 2352"/>
                <a:gd name="T18" fmla="*/ 1883 h 1883"/>
              </a:gdLst>
              <a:ahLst/>
              <a:cxnLst>
                <a:cxn ang="T10">
                  <a:pos x="T0" y="T1"/>
                </a:cxn>
                <a:cxn ang="T11">
                  <a:pos x="T2" y="T3"/>
                </a:cxn>
                <a:cxn ang="T12">
                  <a:pos x="T4" y="T5"/>
                </a:cxn>
                <a:cxn ang="T13">
                  <a:pos x="T6" y="T7"/>
                </a:cxn>
                <a:cxn ang="T14">
                  <a:pos x="T8" y="T9"/>
                </a:cxn>
              </a:cxnLst>
              <a:rect l="T15" t="T16" r="T17" b="T18"/>
              <a:pathLst>
                <a:path w="2352" h="1883">
                  <a:moveTo>
                    <a:pt x="0" y="0"/>
                  </a:moveTo>
                  <a:lnTo>
                    <a:pt x="420" y="1883"/>
                  </a:lnTo>
                  <a:lnTo>
                    <a:pt x="2076" y="1566"/>
                  </a:lnTo>
                  <a:lnTo>
                    <a:pt x="2352" y="19"/>
                  </a:lnTo>
                  <a:lnTo>
                    <a:pt x="0" y="0"/>
                  </a:lnTo>
                  <a:close/>
                </a:path>
              </a:pathLst>
            </a:custGeom>
            <a:solidFill>
              <a:schemeClr val="accent2"/>
            </a:solidFill>
            <a:ln w="9525">
              <a:noFill/>
              <a:round/>
              <a:headEnd/>
              <a:tailEnd/>
            </a:ln>
          </p:spPr>
          <p:txBody>
            <a:bodyPr/>
            <a:lstStyle/>
            <a:p>
              <a:endParaRPr lang="vi-VN"/>
            </a:p>
          </p:txBody>
        </p:sp>
        <p:sp>
          <p:nvSpPr>
            <p:cNvPr id="8" name="Freeform 7">
              <a:extLst>
                <a:ext uri="{FF2B5EF4-FFF2-40B4-BE49-F238E27FC236}">
                  <a16:creationId xmlns:a16="http://schemas.microsoft.com/office/drawing/2014/main" id="{CBBE3D27-EC26-E645-ABD2-C9AE42E66A52}"/>
                </a:ext>
              </a:extLst>
            </p:cNvPr>
            <p:cNvSpPr>
              <a:spLocks/>
            </p:cNvSpPr>
            <p:nvPr/>
          </p:nvSpPr>
          <p:spPr bwMode="auto">
            <a:xfrm>
              <a:off x="2055" y="624"/>
              <a:ext cx="1810" cy="2678"/>
            </a:xfrm>
            <a:custGeom>
              <a:avLst/>
              <a:gdLst>
                <a:gd name="T0" fmla="*/ 1169 w 1810"/>
                <a:gd name="T1" fmla="*/ 1321 h 2678"/>
                <a:gd name="T2" fmla="*/ 1274 w 1810"/>
                <a:gd name="T3" fmla="*/ 1258 h 2678"/>
                <a:gd name="T4" fmla="*/ 1416 w 1810"/>
                <a:gd name="T5" fmla="*/ 1183 h 2678"/>
                <a:gd name="T6" fmla="*/ 1561 w 1810"/>
                <a:gd name="T7" fmla="*/ 1081 h 2678"/>
                <a:gd name="T8" fmla="*/ 1681 w 1810"/>
                <a:gd name="T9" fmla="*/ 932 h 2678"/>
                <a:gd name="T10" fmla="*/ 1742 w 1810"/>
                <a:gd name="T11" fmla="*/ 721 h 2678"/>
                <a:gd name="T12" fmla="*/ 1731 w 1810"/>
                <a:gd name="T13" fmla="*/ 529 h 2678"/>
                <a:gd name="T14" fmla="*/ 1739 w 1810"/>
                <a:gd name="T15" fmla="*/ 474 h 2678"/>
                <a:gd name="T16" fmla="*/ 1805 w 1810"/>
                <a:gd name="T17" fmla="*/ 354 h 2678"/>
                <a:gd name="T18" fmla="*/ 1773 w 1810"/>
                <a:gd name="T19" fmla="*/ 188 h 2678"/>
                <a:gd name="T20" fmla="*/ 1689 w 1810"/>
                <a:gd name="T21" fmla="*/ 112 h 2678"/>
                <a:gd name="T22" fmla="*/ 1600 w 1810"/>
                <a:gd name="T23" fmla="*/ 86 h 2678"/>
                <a:gd name="T24" fmla="*/ 1516 w 1810"/>
                <a:gd name="T25" fmla="*/ 94 h 2678"/>
                <a:gd name="T26" fmla="*/ 1448 w 1810"/>
                <a:gd name="T27" fmla="*/ 125 h 2678"/>
                <a:gd name="T28" fmla="*/ 1342 w 1810"/>
                <a:gd name="T29" fmla="*/ 91 h 2678"/>
                <a:gd name="T30" fmla="*/ 1208 w 1810"/>
                <a:gd name="T31" fmla="*/ 44 h 2678"/>
                <a:gd name="T32" fmla="*/ 1059 w 1810"/>
                <a:gd name="T33" fmla="*/ 13 h 2678"/>
                <a:gd name="T34" fmla="*/ 898 w 1810"/>
                <a:gd name="T35" fmla="*/ 0 h 2678"/>
                <a:gd name="T36" fmla="*/ 570 w 1810"/>
                <a:gd name="T37" fmla="*/ 31 h 2678"/>
                <a:gd name="T38" fmla="*/ 275 w 1810"/>
                <a:gd name="T39" fmla="*/ 156 h 2678"/>
                <a:gd name="T40" fmla="*/ 86 w 1810"/>
                <a:gd name="T41" fmla="*/ 336 h 2678"/>
                <a:gd name="T42" fmla="*/ 2 w 1810"/>
                <a:gd name="T43" fmla="*/ 529 h 2678"/>
                <a:gd name="T44" fmla="*/ 13 w 1810"/>
                <a:gd name="T45" fmla="*/ 667 h 2678"/>
                <a:gd name="T46" fmla="*/ 65 w 1810"/>
                <a:gd name="T47" fmla="*/ 771 h 2678"/>
                <a:gd name="T48" fmla="*/ 165 w 1810"/>
                <a:gd name="T49" fmla="*/ 847 h 2678"/>
                <a:gd name="T50" fmla="*/ 304 w 1810"/>
                <a:gd name="T51" fmla="*/ 883 h 2678"/>
                <a:gd name="T52" fmla="*/ 480 w 1810"/>
                <a:gd name="T53" fmla="*/ 865 h 2678"/>
                <a:gd name="T54" fmla="*/ 622 w 1810"/>
                <a:gd name="T55" fmla="*/ 745 h 2678"/>
                <a:gd name="T56" fmla="*/ 720 w 1810"/>
                <a:gd name="T57" fmla="*/ 628 h 2678"/>
                <a:gd name="T58" fmla="*/ 825 w 1810"/>
                <a:gd name="T59" fmla="*/ 586 h 2678"/>
                <a:gd name="T60" fmla="*/ 904 w 1810"/>
                <a:gd name="T61" fmla="*/ 589 h 2678"/>
                <a:gd name="T62" fmla="*/ 951 w 1810"/>
                <a:gd name="T63" fmla="*/ 607 h 2678"/>
                <a:gd name="T64" fmla="*/ 972 w 1810"/>
                <a:gd name="T65" fmla="*/ 641 h 2678"/>
                <a:gd name="T66" fmla="*/ 964 w 1810"/>
                <a:gd name="T67" fmla="*/ 724 h 2678"/>
                <a:gd name="T68" fmla="*/ 851 w 1810"/>
                <a:gd name="T69" fmla="*/ 810 h 2678"/>
                <a:gd name="T70" fmla="*/ 636 w 1810"/>
                <a:gd name="T71" fmla="*/ 940 h 2678"/>
                <a:gd name="T72" fmla="*/ 488 w 1810"/>
                <a:gd name="T73" fmla="*/ 1172 h 2678"/>
                <a:gd name="T74" fmla="*/ 494 w 1810"/>
                <a:gd name="T75" fmla="*/ 1349 h 2678"/>
                <a:gd name="T76" fmla="*/ 544 w 1810"/>
                <a:gd name="T77" fmla="*/ 1456 h 2678"/>
                <a:gd name="T78" fmla="*/ 591 w 1810"/>
                <a:gd name="T79" fmla="*/ 1500 h 2678"/>
                <a:gd name="T80" fmla="*/ 636 w 1810"/>
                <a:gd name="T81" fmla="*/ 1526 h 2678"/>
                <a:gd name="T82" fmla="*/ 520 w 1810"/>
                <a:gd name="T83" fmla="*/ 1633 h 2678"/>
                <a:gd name="T84" fmla="*/ 431 w 1810"/>
                <a:gd name="T85" fmla="*/ 1831 h 2678"/>
                <a:gd name="T86" fmla="*/ 452 w 1810"/>
                <a:gd name="T87" fmla="*/ 2026 h 2678"/>
                <a:gd name="T88" fmla="*/ 620 w 1810"/>
                <a:gd name="T89" fmla="*/ 2678 h 2678"/>
                <a:gd name="T90" fmla="*/ 675 w 1810"/>
                <a:gd name="T91" fmla="*/ 2662 h 2678"/>
                <a:gd name="T92" fmla="*/ 704 w 1810"/>
                <a:gd name="T93" fmla="*/ 2594 h 2678"/>
                <a:gd name="T94" fmla="*/ 402 w 1810"/>
                <a:gd name="T95" fmla="*/ 2456 h 2678"/>
                <a:gd name="T96" fmla="*/ 659 w 1810"/>
                <a:gd name="T97" fmla="*/ 2250 h 2678"/>
                <a:gd name="T98" fmla="*/ 793 w 1810"/>
                <a:gd name="T99" fmla="*/ 2284 h 2678"/>
                <a:gd name="T100" fmla="*/ 925 w 1810"/>
                <a:gd name="T101" fmla="*/ 2274 h 2678"/>
                <a:gd name="T102" fmla="*/ 1045 w 1810"/>
                <a:gd name="T103" fmla="*/ 2222 h 2678"/>
                <a:gd name="T104" fmla="*/ 1639 w 1810"/>
                <a:gd name="T105" fmla="*/ 2469 h 2678"/>
                <a:gd name="T106" fmla="*/ 1674 w 1810"/>
                <a:gd name="T107" fmla="*/ 2368 h 2678"/>
                <a:gd name="T108" fmla="*/ 1626 w 1810"/>
                <a:gd name="T109" fmla="*/ 2329 h 2678"/>
                <a:gd name="T110" fmla="*/ 1568 w 1810"/>
                <a:gd name="T111" fmla="*/ 2334 h 2678"/>
                <a:gd name="T112" fmla="*/ 1219 w 1810"/>
                <a:gd name="T113" fmla="*/ 1980 h 2678"/>
                <a:gd name="T114" fmla="*/ 1222 w 1810"/>
                <a:gd name="T115" fmla="*/ 1810 h 2678"/>
                <a:gd name="T116" fmla="*/ 1161 w 1810"/>
                <a:gd name="T117" fmla="*/ 1667 h 2678"/>
                <a:gd name="T118" fmla="*/ 1082 w 1810"/>
                <a:gd name="T119" fmla="*/ 1581 h 2678"/>
                <a:gd name="T120" fmla="*/ 1019 w 1810"/>
                <a:gd name="T121" fmla="*/ 1539 h 2678"/>
                <a:gd name="T122" fmla="*/ 1027 w 1810"/>
                <a:gd name="T123" fmla="*/ 1498 h 2678"/>
                <a:gd name="T124" fmla="*/ 1095 w 1810"/>
                <a:gd name="T125" fmla="*/ 1422 h 267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810"/>
                <a:gd name="T190" fmla="*/ 0 h 2678"/>
                <a:gd name="T191" fmla="*/ 1810 w 1810"/>
                <a:gd name="T192" fmla="*/ 2678 h 267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810" h="2678">
                  <a:moveTo>
                    <a:pt x="1124" y="1370"/>
                  </a:moveTo>
                  <a:lnTo>
                    <a:pt x="1135" y="1354"/>
                  </a:lnTo>
                  <a:lnTo>
                    <a:pt x="1151" y="1336"/>
                  </a:lnTo>
                  <a:lnTo>
                    <a:pt x="1169" y="1321"/>
                  </a:lnTo>
                  <a:lnTo>
                    <a:pt x="1193" y="1305"/>
                  </a:lnTo>
                  <a:lnTo>
                    <a:pt x="1219" y="1289"/>
                  </a:lnTo>
                  <a:lnTo>
                    <a:pt x="1245" y="1274"/>
                  </a:lnTo>
                  <a:lnTo>
                    <a:pt x="1274" y="1258"/>
                  </a:lnTo>
                  <a:lnTo>
                    <a:pt x="1306" y="1242"/>
                  </a:lnTo>
                  <a:lnTo>
                    <a:pt x="1342" y="1224"/>
                  </a:lnTo>
                  <a:lnTo>
                    <a:pt x="1379" y="1203"/>
                  </a:lnTo>
                  <a:lnTo>
                    <a:pt x="1416" y="1183"/>
                  </a:lnTo>
                  <a:lnTo>
                    <a:pt x="1453" y="1162"/>
                  </a:lnTo>
                  <a:lnTo>
                    <a:pt x="1490" y="1136"/>
                  </a:lnTo>
                  <a:lnTo>
                    <a:pt x="1526" y="1110"/>
                  </a:lnTo>
                  <a:lnTo>
                    <a:pt x="1561" y="1081"/>
                  </a:lnTo>
                  <a:lnTo>
                    <a:pt x="1595" y="1047"/>
                  </a:lnTo>
                  <a:lnTo>
                    <a:pt x="1626" y="1013"/>
                  </a:lnTo>
                  <a:lnTo>
                    <a:pt x="1655" y="974"/>
                  </a:lnTo>
                  <a:lnTo>
                    <a:pt x="1681" y="932"/>
                  </a:lnTo>
                  <a:lnTo>
                    <a:pt x="1702" y="886"/>
                  </a:lnTo>
                  <a:lnTo>
                    <a:pt x="1721" y="836"/>
                  </a:lnTo>
                  <a:lnTo>
                    <a:pt x="1734" y="781"/>
                  </a:lnTo>
                  <a:lnTo>
                    <a:pt x="1742" y="721"/>
                  </a:lnTo>
                  <a:lnTo>
                    <a:pt x="1745" y="656"/>
                  </a:lnTo>
                  <a:lnTo>
                    <a:pt x="1742" y="615"/>
                  </a:lnTo>
                  <a:lnTo>
                    <a:pt x="1739" y="570"/>
                  </a:lnTo>
                  <a:lnTo>
                    <a:pt x="1731" y="529"/>
                  </a:lnTo>
                  <a:lnTo>
                    <a:pt x="1721" y="490"/>
                  </a:lnTo>
                  <a:lnTo>
                    <a:pt x="1726" y="484"/>
                  </a:lnTo>
                  <a:lnTo>
                    <a:pt x="1734" y="479"/>
                  </a:lnTo>
                  <a:lnTo>
                    <a:pt x="1739" y="474"/>
                  </a:lnTo>
                  <a:lnTo>
                    <a:pt x="1745" y="469"/>
                  </a:lnTo>
                  <a:lnTo>
                    <a:pt x="1773" y="435"/>
                  </a:lnTo>
                  <a:lnTo>
                    <a:pt x="1794" y="396"/>
                  </a:lnTo>
                  <a:lnTo>
                    <a:pt x="1805" y="354"/>
                  </a:lnTo>
                  <a:lnTo>
                    <a:pt x="1810" y="310"/>
                  </a:lnTo>
                  <a:lnTo>
                    <a:pt x="1805" y="268"/>
                  </a:lnTo>
                  <a:lnTo>
                    <a:pt x="1794" y="227"/>
                  </a:lnTo>
                  <a:lnTo>
                    <a:pt x="1773" y="188"/>
                  </a:lnTo>
                  <a:lnTo>
                    <a:pt x="1745" y="154"/>
                  </a:lnTo>
                  <a:lnTo>
                    <a:pt x="1726" y="138"/>
                  </a:lnTo>
                  <a:lnTo>
                    <a:pt x="1708" y="125"/>
                  </a:lnTo>
                  <a:lnTo>
                    <a:pt x="1689" y="112"/>
                  </a:lnTo>
                  <a:lnTo>
                    <a:pt x="1668" y="104"/>
                  </a:lnTo>
                  <a:lnTo>
                    <a:pt x="1647" y="96"/>
                  </a:lnTo>
                  <a:lnTo>
                    <a:pt x="1624" y="91"/>
                  </a:lnTo>
                  <a:lnTo>
                    <a:pt x="1600" y="86"/>
                  </a:lnTo>
                  <a:lnTo>
                    <a:pt x="1576" y="86"/>
                  </a:lnTo>
                  <a:lnTo>
                    <a:pt x="1555" y="86"/>
                  </a:lnTo>
                  <a:lnTo>
                    <a:pt x="1537" y="89"/>
                  </a:lnTo>
                  <a:lnTo>
                    <a:pt x="1516" y="94"/>
                  </a:lnTo>
                  <a:lnTo>
                    <a:pt x="1497" y="99"/>
                  </a:lnTo>
                  <a:lnTo>
                    <a:pt x="1479" y="107"/>
                  </a:lnTo>
                  <a:lnTo>
                    <a:pt x="1463" y="115"/>
                  </a:lnTo>
                  <a:lnTo>
                    <a:pt x="1448" y="125"/>
                  </a:lnTo>
                  <a:lnTo>
                    <a:pt x="1432" y="135"/>
                  </a:lnTo>
                  <a:lnTo>
                    <a:pt x="1403" y="120"/>
                  </a:lnTo>
                  <a:lnTo>
                    <a:pt x="1371" y="104"/>
                  </a:lnTo>
                  <a:lnTo>
                    <a:pt x="1342" y="91"/>
                  </a:lnTo>
                  <a:lnTo>
                    <a:pt x="1308" y="78"/>
                  </a:lnTo>
                  <a:lnTo>
                    <a:pt x="1277" y="65"/>
                  </a:lnTo>
                  <a:lnTo>
                    <a:pt x="1243" y="55"/>
                  </a:lnTo>
                  <a:lnTo>
                    <a:pt x="1208" y="44"/>
                  </a:lnTo>
                  <a:lnTo>
                    <a:pt x="1172" y="34"/>
                  </a:lnTo>
                  <a:lnTo>
                    <a:pt x="1135" y="26"/>
                  </a:lnTo>
                  <a:lnTo>
                    <a:pt x="1098" y="18"/>
                  </a:lnTo>
                  <a:lnTo>
                    <a:pt x="1059" y="13"/>
                  </a:lnTo>
                  <a:lnTo>
                    <a:pt x="1019" y="8"/>
                  </a:lnTo>
                  <a:lnTo>
                    <a:pt x="980" y="5"/>
                  </a:lnTo>
                  <a:lnTo>
                    <a:pt x="940" y="3"/>
                  </a:lnTo>
                  <a:lnTo>
                    <a:pt x="898" y="0"/>
                  </a:lnTo>
                  <a:lnTo>
                    <a:pt x="856" y="0"/>
                  </a:lnTo>
                  <a:lnTo>
                    <a:pt x="754" y="3"/>
                  </a:lnTo>
                  <a:lnTo>
                    <a:pt x="659" y="16"/>
                  </a:lnTo>
                  <a:lnTo>
                    <a:pt x="570" y="31"/>
                  </a:lnTo>
                  <a:lnTo>
                    <a:pt x="486" y="55"/>
                  </a:lnTo>
                  <a:lnTo>
                    <a:pt x="410" y="86"/>
                  </a:lnTo>
                  <a:lnTo>
                    <a:pt x="339" y="117"/>
                  </a:lnTo>
                  <a:lnTo>
                    <a:pt x="275" y="156"/>
                  </a:lnTo>
                  <a:lnTo>
                    <a:pt x="218" y="198"/>
                  </a:lnTo>
                  <a:lnTo>
                    <a:pt x="168" y="240"/>
                  </a:lnTo>
                  <a:lnTo>
                    <a:pt x="123" y="287"/>
                  </a:lnTo>
                  <a:lnTo>
                    <a:pt x="86" y="336"/>
                  </a:lnTo>
                  <a:lnTo>
                    <a:pt x="55" y="383"/>
                  </a:lnTo>
                  <a:lnTo>
                    <a:pt x="31" y="432"/>
                  </a:lnTo>
                  <a:lnTo>
                    <a:pt x="13" y="482"/>
                  </a:lnTo>
                  <a:lnTo>
                    <a:pt x="2" y="529"/>
                  </a:lnTo>
                  <a:lnTo>
                    <a:pt x="0" y="576"/>
                  </a:lnTo>
                  <a:lnTo>
                    <a:pt x="2" y="607"/>
                  </a:lnTo>
                  <a:lnTo>
                    <a:pt x="5" y="638"/>
                  </a:lnTo>
                  <a:lnTo>
                    <a:pt x="13" y="667"/>
                  </a:lnTo>
                  <a:lnTo>
                    <a:pt x="21" y="695"/>
                  </a:lnTo>
                  <a:lnTo>
                    <a:pt x="34" y="721"/>
                  </a:lnTo>
                  <a:lnTo>
                    <a:pt x="47" y="748"/>
                  </a:lnTo>
                  <a:lnTo>
                    <a:pt x="65" y="771"/>
                  </a:lnTo>
                  <a:lnTo>
                    <a:pt x="84" y="792"/>
                  </a:lnTo>
                  <a:lnTo>
                    <a:pt x="107" y="813"/>
                  </a:lnTo>
                  <a:lnTo>
                    <a:pt x="134" y="831"/>
                  </a:lnTo>
                  <a:lnTo>
                    <a:pt x="165" y="847"/>
                  </a:lnTo>
                  <a:lnTo>
                    <a:pt x="197" y="862"/>
                  </a:lnTo>
                  <a:lnTo>
                    <a:pt x="231" y="873"/>
                  </a:lnTo>
                  <a:lnTo>
                    <a:pt x="265" y="880"/>
                  </a:lnTo>
                  <a:lnTo>
                    <a:pt x="304" y="883"/>
                  </a:lnTo>
                  <a:lnTo>
                    <a:pt x="344" y="886"/>
                  </a:lnTo>
                  <a:lnTo>
                    <a:pt x="394" y="883"/>
                  </a:lnTo>
                  <a:lnTo>
                    <a:pt x="441" y="875"/>
                  </a:lnTo>
                  <a:lnTo>
                    <a:pt x="480" y="865"/>
                  </a:lnTo>
                  <a:lnTo>
                    <a:pt x="517" y="844"/>
                  </a:lnTo>
                  <a:lnTo>
                    <a:pt x="554" y="820"/>
                  </a:lnTo>
                  <a:lnTo>
                    <a:pt x="588" y="787"/>
                  </a:lnTo>
                  <a:lnTo>
                    <a:pt x="622" y="745"/>
                  </a:lnTo>
                  <a:lnTo>
                    <a:pt x="657" y="695"/>
                  </a:lnTo>
                  <a:lnTo>
                    <a:pt x="678" y="669"/>
                  </a:lnTo>
                  <a:lnTo>
                    <a:pt x="699" y="646"/>
                  </a:lnTo>
                  <a:lnTo>
                    <a:pt x="720" y="628"/>
                  </a:lnTo>
                  <a:lnTo>
                    <a:pt x="743" y="612"/>
                  </a:lnTo>
                  <a:lnTo>
                    <a:pt x="770" y="599"/>
                  </a:lnTo>
                  <a:lnTo>
                    <a:pt x="796" y="591"/>
                  </a:lnTo>
                  <a:lnTo>
                    <a:pt x="825" y="586"/>
                  </a:lnTo>
                  <a:lnTo>
                    <a:pt x="854" y="583"/>
                  </a:lnTo>
                  <a:lnTo>
                    <a:pt x="872" y="583"/>
                  </a:lnTo>
                  <a:lnTo>
                    <a:pt x="888" y="586"/>
                  </a:lnTo>
                  <a:lnTo>
                    <a:pt x="904" y="589"/>
                  </a:lnTo>
                  <a:lnTo>
                    <a:pt x="919" y="591"/>
                  </a:lnTo>
                  <a:lnTo>
                    <a:pt x="930" y="594"/>
                  </a:lnTo>
                  <a:lnTo>
                    <a:pt x="940" y="599"/>
                  </a:lnTo>
                  <a:lnTo>
                    <a:pt x="951" y="607"/>
                  </a:lnTo>
                  <a:lnTo>
                    <a:pt x="959" y="612"/>
                  </a:lnTo>
                  <a:lnTo>
                    <a:pt x="964" y="617"/>
                  </a:lnTo>
                  <a:lnTo>
                    <a:pt x="969" y="625"/>
                  </a:lnTo>
                  <a:lnTo>
                    <a:pt x="972" y="641"/>
                  </a:lnTo>
                  <a:lnTo>
                    <a:pt x="975" y="664"/>
                  </a:lnTo>
                  <a:lnTo>
                    <a:pt x="975" y="685"/>
                  </a:lnTo>
                  <a:lnTo>
                    <a:pt x="972" y="706"/>
                  </a:lnTo>
                  <a:lnTo>
                    <a:pt x="964" y="724"/>
                  </a:lnTo>
                  <a:lnTo>
                    <a:pt x="951" y="740"/>
                  </a:lnTo>
                  <a:lnTo>
                    <a:pt x="930" y="761"/>
                  </a:lnTo>
                  <a:lnTo>
                    <a:pt x="896" y="784"/>
                  </a:lnTo>
                  <a:lnTo>
                    <a:pt x="851" y="810"/>
                  </a:lnTo>
                  <a:lnTo>
                    <a:pt x="791" y="841"/>
                  </a:lnTo>
                  <a:lnTo>
                    <a:pt x="741" y="870"/>
                  </a:lnTo>
                  <a:lnTo>
                    <a:pt x="685" y="901"/>
                  </a:lnTo>
                  <a:lnTo>
                    <a:pt x="636" y="940"/>
                  </a:lnTo>
                  <a:lnTo>
                    <a:pt x="586" y="987"/>
                  </a:lnTo>
                  <a:lnTo>
                    <a:pt x="544" y="1039"/>
                  </a:lnTo>
                  <a:lnTo>
                    <a:pt x="509" y="1102"/>
                  </a:lnTo>
                  <a:lnTo>
                    <a:pt x="488" y="1172"/>
                  </a:lnTo>
                  <a:lnTo>
                    <a:pt x="480" y="1253"/>
                  </a:lnTo>
                  <a:lnTo>
                    <a:pt x="483" y="1287"/>
                  </a:lnTo>
                  <a:lnTo>
                    <a:pt x="486" y="1321"/>
                  </a:lnTo>
                  <a:lnTo>
                    <a:pt x="494" y="1349"/>
                  </a:lnTo>
                  <a:lnTo>
                    <a:pt x="501" y="1380"/>
                  </a:lnTo>
                  <a:lnTo>
                    <a:pt x="512" y="1407"/>
                  </a:lnTo>
                  <a:lnTo>
                    <a:pt x="528" y="1433"/>
                  </a:lnTo>
                  <a:lnTo>
                    <a:pt x="544" y="1456"/>
                  </a:lnTo>
                  <a:lnTo>
                    <a:pt x="562" y="1477"/>
                  </a:lnTo>
                  <a:lnTo>
                    <a:pt x="570" y="1485"/>
                  </a:lnTo>
                  <a:lnTo>
                    <a:pt x="580" y="1492"/>
                  </a:lnTo>
                  <a:lnTo>
                    <a:pt x="591" y="1500"/>
                  </a:lnTo>
                  <a:lnTo>
                    <a:pt x="601" y="1508"/>
                  </a:lnTo>
                  <a:lnTo>
                    <a:pt x="612" y="1516"/>
                  </a:lnTo>
                  <a:lnTo>
                    <a:pt x="625" y="1521"/>
                  </a:lnTo>
                  <a:lnTo>
                    <a:pt x="636" y="1526"/>
                  </a:lnTo>
                  <a:lnTo>
                    <a:pt x="649" y="1532"/>
                  </a:lnTo>
                  <a:lnTo>
                    <a:pt x="601" y="1560"/>
                  </a:lnTo>
                  <a:lnTo>
                    <a:pt x="559" y="1594"/>
                  </a:lnTo>
                  <a:lnTo>
                    <a:pt x="520" y="1633"/>
                  </a:lnTo>
                  <a:lnTo>
                    <a:pt x="488" y="1675"/>
                  </a:lnTo>
                  <a:lnTo>
                    <a:pt x="462" y="1724"/>
                  </a:lnTo>
                  <a:lnTo>
                    <a:pt x="441" y="1776"/>
                  </a:lnTo>
                  <a:lnTo>
                    <a:pt x="431" y="1831"/>
                  </a:lnTo>
                  <a:lnTo>
                    <a:pt x="425" y="1888"/>
                  </a:lnTo>
                  <a:lnTo>
                    <a:pt x="428" y="1935"/>
                  </a:lnTo>
                  <a:lnTo>
                    <a:pt x="436" y="1982"/>
                  </a:lnTo>
                  <a:lnTo>
                    <a:pt x="452" y="2026"/>
                  </a:lnTo>
                  <a:lnTo>
                    <a:pt x="470" y="2071"/>
                  </a:lnTo>
                  <a:lnTo>
                    <a:pt x="157" y="2545"/>
                  </a:lnTo>
                  <a:lnTo>
                    <a:pt x="604" y="2675"/>
                  </a:lnTo>
                  <a:lnTo>
                    <a:pt x="620" y="2678"/>
                  </a:lnTo>
                  <a:lnTo>
                    <a:pt x="636" y="2678"/>
                  </a:lnTo>
                  <a:lnTo>
                    <a:pt x="649" y="2675"/>
                  </a:lnTo>
                  <a:lnTo>
                    <a:pt x="664" y="2670"/>
                  </a:lnTo>
                  <a:lnTo>
                    <a:pt x="675" y="2662"/>
                  </a:lnTo>
                  <a:lnTo>
                    <a:pt x="685" y="2652"/>
                  </a:lnTo>
                  <a:lnTo>
                    <a:pt x="696" y="2639"/>
                  </a:lnTo>
                  <a:lnTo>
                    <a:pt x="701" y="2625"/>
                  </a:lnTo>
                  <a:lnTo>
                    <a:pt x="704" y="2594"/>
                  </a:lnTo>
                  <a:lnTo>
                    <a:pt x="696" y="2566"/>
                  </a:lnTo>
                  <a:lnTo>
                    <a:pt x="675" y="2545"/>
                  </a:lnTo>
                  <a:lnTo>
                    <a:pt x="649" y="2529"/>
                  </a:lnTo>
                  <a:lnTo>
                    <a:pt x="402" y="2456"/>
                  </a:lnTo>
                  <a:lnTo>
                    <a:pt x="572" y="2196"/>
                  </a:lnTo>
                  <a:lnTo>
                    <a:pt x="599" y="2217"/>
                  </a:lnTo>
                  <a:lnTo>
                    <a:pt x="628" y="2235"/>
                  </a:lnTo>
                  <a:lnTo>
                    <a:pt x="659" y="2250"/>
                  </a:lnTo>
                  <a:lnTo>
                    <a:pt x="691" y="2263"/>
                  </a:lnTo>
                  <a:lnTo>
                    <a:pt x="725" y="2274"/>
                  </a:lnTo>
                  <a:lnTo>
                    <a:pt x="756" y="2282"/>
                  </a:lnTo>
                  <a:lnTo>
                    <a:pt x="793" y="2284"/>
                  </a:lnTo>
                  <a:lnTo>
                    <a:pt x="827" y="2287"/>
                  </a:lnTo>
                  <a:lnTo>
                    <a:pt x="862" y="2284"/>
                  </a:lnTo>
                  <a:lnTo>
                    <a:pt x="893" y="2282"/>
                  </a:lnTo>
                  <a:lnTo>
                    <a:pt x="925" y="2274"/>
                  </a:lnTo>
                  <a:lnTo>
                    <a:pt x="956" y="2263"/>
                  </a:lnTo>
                  <a:lnTo>
                    <a:pt x="988" y="2253"/>
                  </a:lnTo>
                  <a:lnTo>
                    <a:pt x="1017" y="2237"/>
                  </a:lnTo>
                  <a:lnTo>
                    <a:pt x="1045" y="2222"/>
                  </a:lnTo>
                  <a:lnTo>
                    <a:pt x="1072" y="2204"/>
                  </a:lnTo>
                  <a:lnTo>
                    <a:pt x="1237" y="2678"/>
                  </a:lnTo>
                  <a:lnTo>
                    <a:pt x="1639" y="2469"/>
                  </a:lnTo>
                  <a:lnTo>
                    <a:pt x="1663" y="2451"/>
                  </a:lnTo>
                  <a:lnTo>
                    <a:pt x="1676" y="2425"/>
                  </a:lnTo>
                  <a:lnTo>
                    <a:pt x="1681" y="2396"/>
                  </a:lnTo>
                  <a:lnTo>
                    <a:pt x="1674" y="2368"/>
                  </a:lnTo>
                  <a:lnTo>
                    <a:pt x="1666" y="2355"/>
                  </a:lnTo>
                  <a:lnTo>
                    <a:pt x="1653" y="2344"/>
                  </a:lnTo>
                  <a:lnTo>
                    <a:pt x="1642" y="2334"/>
                  </a:lnTo>
                  <a:lnTo>
                    <a:pt x="1626" y="2329"/>
                  </a:lnTo>
                  <a:lnTo>
                    <a:pt x="1613" y="2326"/>
                  </a:lnTo>
                  <a:lnTo>
                    <a:pt x="1597" y="2326"/>
                  </a:lnTo>
                  <a:lnTo>
                    <a:pt x="1582" y="2329"/>
                  </a:lnTo>
                  <a:lnTo>
                    <a:pt x="1568" y="2334"/>
                  </a:lnTo>
                  <a:lnTo>
                    <a:pt x="1324" y="2459"/>
                  </a:lnTo>
                  <a:lnTo>
                    <a:pt x="1187" y="2065"/>
                  </a:lnTo>
                  <a:lnTo>
                    <a:pt x="1206" y="2024"/>
                  </a:lnTo>
                  <a:lnTo>
                    <a:pt x="1219" y="1980"/>
                  </a:lnTo>
                  <a:lnTo>
                    <a:pt x="1227" y="1935"/>
                  </a:lnTo>
                  <a:lnTo>
                    <a:pt x="1229" y="1888"/>
                  </a:lnTo>
                  <a:lnTo>
                    <a:pt x="1227" y="1849"/>
                  </a:lnTo>
                  <a:lnTo>
                    <a:pt x="1222" y="1810"/>
                  </a:lnTo>
                  <a:lnTo>
                    <a:pt x="1211" y="1771"/>
                  </a:lnTo>
                  <a:lnTo>
                    <a:pt x="1198" y="1735"/>
                  </a:lnTo>
                  <a:lnTo>
                    <a:pt x="1182" y="1701"/>
                  </a:lnTo>
                  <a:lnTo>
                    <a:pt x="1161" y="1667"/>
                  </a:lnTo>
                  <a:lnTo>
                    <a:pt x="1137" y="1636"/>
                  </a:lnTo>
                  <a:lnTo>
                    <a:pt x="1111" y="1607"/>
                  </a:lnTo>
                  <a:lnTo>
                    <a:pt x="1098" y="1594"/>
                  </a:lnTo>
                  <a:lnTo>
                    <a:pt x="1082" y="1581"/>
                  </a:lnTo>
                  <a:lnTo>
                    <a:pt x="1067" y="1571"/>
                  </a:lnTo>
                  <a:lnTo>
                    <a:pt x="1053" y="1558"/>
                  </a:lnTo>
                  <a:lnTo>
                    <a:pt x="1035" y="1547"/>
                  </a:lnTo>
                  <a:lnTo>
                    <a:pt x="1019" y="1539"/>
                  </a:lnTo>
                  <a:lnTo>
                    <a:pt x="1003" y="1529"/>
                  </a:lnTo>
                  <a:lnTo>
                    <a:pt x="985" y="1521"/>
                  </a:lnTo>
                  <a:lnTo>
                    <a:pt x="1006" y="1511"/>
                  </a:lnTo>
                  <a:lnTo>
                    <a:pt x="1027" y="1498"/>
                  </a:lnTo>
                  <a:lnTo>
                    <a:pt x="1045" y="1482"/>
                  </a:lnTo>
                  <a:lnTo>
                    <a:pt x="1064" y="1464"/>
                  </a:lnTo>
                  <a:lnTo>
                    <a:pt x="1080" y="1446"/>
                  </a:lnTo>
                  <a:lnTo>
                    <a:pt x="1095" y="1422"/>
                  </a:lnTo>
                  <a:lnTo>
                    <a:pt x="1111" y="1399"/>
                  </a:lnTo>
                  <a:lnTo>
                    <a:pt x="1124" y="1370"/>
                  </a:lnTo>
                  <a:close/>
                </a:path>
              </a:pathLst>
            </a:custGeom>
            <a:solidFill>
              <a:srgbClr val="000000"/>
            </a:solidFill>
            <a:ln w="9525">
              <a:noFill/>
              <a:round/>
              <a:headEnd/>
              <a:tailEnd/>
            </a:ln>
          </p:spPr>
          <p:txBody>
            <a:bodyPr/>
            <a:lstStyle/>
            <a:p>
              <a:endParaRPr lang="vi-VN"/>
            </a:p>
          </p:txBody>
        </p:sp>
        <p:sp>
          <p:nvSpPr>
            <p:cNvPr id="9" name="Freeform 8">
              <a:extLst>
                <a:ext uri="{FF2B5EF4-FFF2-40B4-BE49-F238E27FC236}">
                  <a16:creationId xmlns:a16="http://schemas.microsoft.com/office/drawing/2014/main" id="{CF1BAA12-4396-4645-A809-0547ABB07DA2}"/>
                </a:ext>
              </a:extLst>
            </p:cNvPr>
            <p:cNvSpPr>
              <a:spLocks/>
            </p:cNvSpPr>
            <p:nvPr/>
          </p:nvSpPr>
          <p:spPr bwMode="auto">
            <a:xfrm>
              <a:off x="3497" y="806"/>
              <a:ext cx="271" cy="258"/>
            </a:xfrm>
            <a:custGeom>
              <a:avLst/>
              <a:gdLst>
                <a:gd name="T0" fmla="*/ 134 w 271"/>
                <a:gd name="T1" fmla="*/ 0 h 258"/>
                <a:gd name="T2" fmla="*/ 150 w 271"/>
                <a:gd name="T3" fmla="*/ 0 h 258"/>
                <a:gd name="T4" fmla="*/ 163 w 271"/>
                <a:gd name="T5" fmla="*/ 3 h 258"/>
                <a:gd name="T6" fmla="*/ 176 w 271"/>
                <a:gd name="T7" fmla="*/ 6 h 258"/>
                <a:gd name="T8" fmla="*/ 190 w 271"/>
                <a:gd name="T9" fmla="*/ 11 h 258"/>
                <a:gd name="T10" fmla="*/ 203 w 271"/>
                <a:gd name="T11" fmla="*/ 16 h 258"/>
                <a:gd name="T12" fmla="*/ 213 w 271"/>
                <a:gd name="T13" fmla="*/ 21 h 258"/>
                <a:gd name="T14" fmla="*/ 224 w 271"/>
                <a:gd name="T15" fmla="*/ 29 h 258"/>
                <a:gd name="T16" fmla="*/ 234 w 271"/>
                <a:gd name="T17" fmla="*/ 39 h 258"/>
                <a:gd name="T18" fmla="*/ 250 w 271"/>
                <a:gd name="T19" fmla="*/ 58 h 258"/>
                <a:gd name="T20" fmla="*/ 260 w 271"/>
                <a:gd name="T21" fmla="*/ 81 h 258"/>
                <a:gd name="T22" fmla="*/ 268 w 271"/>
                <a:gd name="T23" fmla="*/ 105 h 258"/>
                <a:gd name="T24" fmla="*/ 271 w 271"/>
                <a:gd name="T25" fmla="*/ 128 h 258"/>
                <a:gd name="T26" fmla="*/ 268 w 271"/>
                <a:gd name="T27" fmla="*/ 154 h 258"/>
                <a:gd name="T28" fmla="*/ 260 w 271"/>
                <a:gd name="T29" fmla="*/ 180 h 258"/>
                <a:gd name="T30" fmla="*/ 247 w 271"/>
                <a:gd name="T31" fmla="*/ 201 h 258"/>
                <a:gd name="T32" fmla="*/ 232 w 271"/>
                <a:gd name="T33" fmla="*/ 219 h 258"/>
                <a:gd name="T34" fmla="*/ 211 w 271"/>
                <a:gd name="T35" fmla="*/ 237 h 258"/>
                <a:gd name="T36" fmla="*/ 187 w 271"/>
                <a:gd name="T37" fmla="*/ 248 h 258"/>
                <a:gd name="T38" fmla="*/ 163 w 271"/>
                <a:gd name="T39" fmla="*/ 256 h 258"/>
                <a:gd name="T40" fmla="*/ 134 w 271"/>
                <a:gd name="T41" fmla="*/ 258 h 258"/>
                <a:gd name="T42" fmla="*/ 121 w 271"/>
                <a:gd name="T43" fmla="*/ 258 h 258"/>
                <a:gd name="T44" fmla="*/ 108 w 271"/>
                <a:gd name="T45" fmla="*/ 256 h 258"/>
                <a:gd name="T46" fmla="*/ 95 w 271"/>
                <a:gd name="T47" fmla="*/ 253 h 258"/>
                <a:gd name="T48" fmla="*/ 82 w 271"/>
                <a:gd name="T49" fmla="*/ 248 h 258"/>
                <a:gd name="T50" fmla="*/ 69 w 271"/>
                <a:gd name="T51" fmla="*/ 243 h 258"/>
                <a:gd name="T52" fmla="*/ 58 w 271"/>
                <a:gd name="T53" fmla="*/ 235 h 258"/>
                <a:gd name="T54" fmla="*/ 48 w 271"/>
                <a:gd name="T55" fmla="*/ 227 h 258"/>
                <a:gd name="T56" fmla="*/ 37 w 271"/>
                <a:gd name="T57" fmla="*/ 219 h 258"/>
                <a:gd name="T58" fmla="*/ 21 w 271"/>
                <a:gd name="T59" fmla="*/ 198 h 258"/>
                <a:gd name="T60" fmla="*/ 11 w 271"/>
                <a:gd name="T61" fmla="*/ 177 h 258"/>
                <a:gd name="T62" fmla="*/ 3 w 271"/>
                <a:gd name="T63" fmla="*/ 154 h 258"/>
                <a:gd name="T64" fmla="*/ 0 w 271"/>
                <a:gd name="T65" fmla="*/ 128 h 258"/>
                <a:gd name="T66" fmla="*/ 3 w 271"/>
                <a:gd name="T67" fmla="*/ 105 h 258"/>
                <a:gd name="T68" fmla="*/ 11 w 271"/>
                <a:gd name="T69" fmla="*/ 81 h 258"/>
                <a:gd name="T70" fmla="*/ 21 w 271"/>
                <a:gd name="T71" fmla="*/ 58 h 258"/>
                <a:gd name="T72" fmla="*/ 37 w 271"/>
                <a:gd name="T73" fmla="*/ 39 h 258"/>
                <a:gd name="T74" fmla="*/ 48 w 271"/>
                <a:gd name="T75" fmla="*/ 29 h 258"/>
                <a:gd name="T76" fmla="*/ 58 w 271"/>
                <a:gd name="T77" fmla="*/ 21 h 258"/>
                <a:gd name="T78" fmla="*/ 69 w 271"/>
                <a:gd name="T79" fmla="*/ 16 h 258"/>
                <a:gd name="T80" fmla="*/ 82 w 271"/>
                <a:gd name="T81" fmla="*/ 11 h 258"/>
                <a:gd name="T82" fmla="*/ 95 w 271"/>
                <a:gd name="T83" fmla="*/ 6 h 258"/>
                <a:gd name="T84" fmla="*/ 108 w 271"/>
                <a:gd name="T85" fmla="*/ 3 h 258"/>
                <a:gd name="T86" fmla="*/ 121 w 271"/>
                <a:gd name="T87" fmla="*/ 0 h 258"/>
                <a:gd name="T88" fmla="*/ 134 w 271"/>
                <a:gd name="T89" fmla="*/ 0 h 25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1"/>
                <a:gd name="T136" fmla="*/ 0 h 258"/>
                <a:gd name="T137" fmla="*/ 271 w 271"/>
                <a:gd name="T138" fmla="*/ 258 h 25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1" h="258">
                  <a:moveTo>
                    <a:pt x="134" y="0"/>
                  </a:moveTo>
                  <a:lnTo>
                    <a:pt x="150" y="0"/>
                  </a:lnTo>
                  <a:lnTo>
                    <a:pt x="163" y="3"/>
                  </a:lnTo>
                  <a:lnTo>
                    <a:pt x="176" y="6"/>
                  </a:lnTo>
                  <a:lnTo>
                    <a:pt x="190" y="11"/>
                  </a:lnTo>
                  <a:lnTo>
                    <a:pt x="203" y="16"/>
                  </a:lnTo>
                  <a:lnTo>
                    <a:pt x="213" y="21"/>
                  </a:lnTo>
                  <a:lnTo>
                    <a:pt x="224" y="29"/>
                  </a:lnTo>
                  <a:lnTo>
                    <a:pt x="234" y="39"/>
                  </a:lnTo>
                  <a:lnTo>
                    <a:pt x="250" y="58"/>
                  </a:lnTo>
                  <a:lnTo>
                    <a:pt x="260" y="81"/>
                  </a:lnTo>
                  <a:lnTo>
                    <a:pt x="268" y="105"/>
                  </a:lnTo>
                  <a:lnTo>
                    <a:pt x="271" y="128"/>
                  </a:lnTo>
                  <a:lnTo>
                    <a:pt x="268" y="154"/>
                  </a:lnTo>
                  <a:lnTo>
                    <a:pt x="260" y="180"/>
                  </a:lnTo>
                  <a:lnTo>
                    <a:pt x="247" y="201"/>
                  </a:lnTo>
                  <a:lnTo>
                    <a:pt x="232" y="219"/>
                  </a:lnTo>
                  <a:lnTo>
                    <a:pt x="211" y="237"/>
                  </a:lnTo>
                  <a:lnTo>
                    <a:pt x="187" y="248"/>
                  </a:lnTo>
                  <a:lnTo>
                    <a:pt x="163" y="256"/>
                  </a:lnTo>
                  <a:lnTo>
                    <a:pt x="134" y="258"/>
                  </a:lnTo>
                  <a:lnTo>
                    <a:pt x="121" y="258"/>
                  </a:lnTo>
                  <a:lnTo>
                    <a:pt x="108" y="256"/>
                  </a:lnTo>
                  <a:lnTo>
                    <a:pt x="95" y="253"/>
                  </a:lnTo>
                  <a:lnTo>
                    <a:pt x="82" y="248"/>
                  </a:lnTo>
                  <a:lnTo>
                    <a:pt x="69" y="243"/>
                  </a:lnTo>
                  <a:lnTo>
                    <a:pt x="58" y="235"/>
                  </a:lnTo>
                  <a:lnTo>
                    <a:pt x="48" y="227"/>
                  </a:lnTo>
                  <a:lnTo>
                    <a:pt x="37" y="219"/>
                  </a:lnTo>
                  <a:lnTo>
                    <a:pt x="21" y="198"/>
                  </a:lnTo>
                  <a:lnTo>
                    <a:pt x="11" y="177"/>
                  </a:lnTo>
                  <a:lnTo>
                    <a:pt x="3" y="154"/>
                  </a:lnTo>
                  <a:lnTo>
                    <a:pt x="0" y="128"/>
                  </a:lnTo>
                  <a:lnTo>
                    <a:pt x="3" y="105"/>
                  </a:lnTo>
                  <a:lnTo>
                    <a:pt x="11" y="81"/>
                  </a:lnTo>
                  <a:lnTo>
                    <a:pt x="21" y="58"/>
                  </a:lnTo>
                  <a:lnTo>
                    <a:pt x="37" y="39"/>
                  </a:lnTo>
                  <a:lnTo>
                    <a:pt x="48" y="29"/>
                  </a:lnTo>
                  <a:lnTo>
                    <a:pt x="58" y="21"/>
                  </a:lnTo>
                  <a:lnTo>
                    <a:pt x="69" y="16"/>
                  </a:lnTo>
                  <a:lnTo>
                    <a:pt x="82" y="11"/>
                  </a:lnTo>
                  <a:lnTo>
                    <a:pt x="95" y="6"/>
                  </a:lnTo>
                  <a:lnTo>
                    <a:pt x="108" y="3"/>
                  </a:lnTo>
                  <a:lnTo>
                    <a:pt x="121" y="0"/>
                  </a:lnTo>
                  <a:lnTo>
                    <a:pt x="134" y="0"/>
                  </a:lnTo>
                  <a:close/>
                </a:path>
              </a:pathLst>
            </a:custGeom>
            <a:solidFill>
              <a:srgbClr val="FFFFFF"/>
            </a:solidFill>
            <a:ln w="9525">
              <a:noFill/>
              <a:round/>
              <a:headEnd/>
              <a:tailEnd/>
            </a:ln>
          </p:spPr>
          <p:txBody>
            <a:bodyPr/>
            <a:lstStyle/>
            <a:p>
              <a:endParaRPr lang="vi-VN"/>
            </a:p>
          </p:txBody>
        </p:sp>
        <p:sp>
          <p:nvSpPr>
            <p:cNvPr id="10" name="Freeform 9">
              <a:extLst>
                <a:ext uri="{FF2B5EF4-FFF2-40B4-BE49-F238E27FC236}">
                  <a16:creationId xmlns:a16="http://schemas.microsoft.com/office/drawing/2014/main" id="{8E4B90CF-390F-A746-93DA-0E4AF98B496B}"/>
                </a:ext>
              </a:extLst>
            </p:cNvPr>
            <p:cNvSpPr>
              <a:spLocks/>
            </p:cNvSpPr>
            <p:nvPr/>
          </p:nvSpPr>
          <p:spPr bwMode="auto">
            <a:xfrm>
              <a:off x="2635" y="2268"/>
              <a:ext cx="494" cy="489"/>
            </a:xfrm>
            <a:custGeom>
              <a:avLst/>
              <a:gdLst>
                <a:gd name="T0" fmla="*/ 494 w 494"/>
                <a:gd name="T1" fmla="*/ 244 h 489"/>
                <a:gd name="T2" fmla="*/ 492 w 494"/>
                <a:gd name="T3" fmla="*/ 276 h 489"/>
                <a:gd name="T4" fmla="*/ 487 w 494"/>
                <a:gd name="T5" fmla="*/ 307 h 489"/>
                <a:gd name="T6" fmla="*/ 476 w 494"/>
                <a:gd name="T7" fmla="*/ 336 h 489"/>
                <a:gd name="T8" fmla="*/ 463 w 494"/>
                <a:gd name="T9" fmla="*/ 364 h 489"/>
                <a:gd name="T10" fmla="*/ 460 w 494"/>
                <a:gd name="T11" fmla="*/ 369 h 489"/>
                <a:gd name="T12" fmla="*/ 458 w 494"/>
                <a:gd name="T13" fmla="*/ 372 h 489"/>
                <a:gd name="T14" fmla="*/ 452 w 494"/>
                <a:gd name="T15" fmla="*/ 377 h 489"/>
                <a:gd name="T16" fmla="*/ 450 w 494"/>
                <a:gd name="T17" fmla="*/ 382 h 489"/>
                <a:gd name="T18" fmla="*/ 431 w 494"/>
                <a:gd name="T19" fmla="*/ 406 h 489"/>
                <a:gd name="T20" fmla="*/ 410 w 494"/>
                <a:gd name="T21" fmla="*/ 427 h 489"/>
                <a:gd name="T22" fmla="*/ 389 w 494"/>
                <a:gd name="T23" fmla="*/ 445 h 489"/>
                <a:gd name="T24" fmla="*/ 363 w 494"/>
                <a:gd name="T25" fmla="*/ 461 h 489"/>
                <a:gd name="T26" fmla="*/ 337 w 494"/>
                <a:gd name="T27" fmla="*/ 474 h 489"/>
                <a:gd name="T28" fmla="*/ 308 w 494"/>
                <a:gd name="T29" fmla="*/ 481 h 489"/>
                <a:gd name="T30" fmla="*/ 279 w 494"/>
                <a:gd name="T31" fmla="*/ 487 h 489"/>
                <a:gd name="T32" fmla="*/ 247 w 494"/>
                <a:gd name="T33" fmla="*/ 489 h 489"/>
                <a:gd name="T34" fmla="*/ 224 w 494"/>
                <a:gd name="T35" fmla="*/ 489 h 489"/>
                <a:gd name="T36" fmla="*/ 200 w 494"/>
                <a:gd name="T37" fmla="*/ 484 h 489"/>
                <a:gd name="T38" fmla="*/ 176 w 494"/>
                <a:gd name="T39" fmla="*/ 479 h 489"/>
                <a:gd name="T40" fmla="*/ 153 w 494"/>
                <a:gd name="T41" fmla="*/ 471 h 489"/>
                <a:gd name="T42" fmla="*/ 132 w 494"/>
                <a:gd name="T43" fmla="*/ 461 h 489"/>
                <a:gd name="T44" fmla="*/ 111 w 494"/>
                <a:gd name="T45" fmla="*/ 448 h 489"/>
                <a:gd name="T46" fmla="*/ 90 w 494"/>
                <a:gd name="T47" fmla="*/ 432 h 489"/>
                <a:gd name="T48" fmla="*/ 71 w 494"/>
                <a:gd name="T49" fmla="*/ 416 h 489"/>
                <a:gd name="T50" fmla="*/ 42 w 494"/>
                <a:gd name="T51" fmla="*/ 380 h 489"/>
                <a:gd name="T52" fmla="*/ 19 w 494"/>
                <a:gd name="T53" fmla="*/ 338 h 489"/>
                <a:gd name="T54" fmla="*/ 6 w 494"/>
                <a:gd name="T55" fmla="*/ 291 h 489"/>
                <a:gd name="T56" fmla="*/ 0 w 494"/>
                <a:gd name="T57" fmla="*/ 244 h 489"/>
                <a:gd name="T58" fmla="*/ 6 w 494"/>
                <a:gd name="T59" fmla="*/ 197 h 489"/>
                <a:gd name="T60" fmla="*/ 19 w 494"/>
                <a:gd name="T61" fmla="*/ 151 h 489"/>
                <a:gd name="T62" fmla="*/ 42 w 494"/>
                <a:gd name="T63" fmla="*/ 109 h 489"/>
                <a:gd name="T64" fmla="*/ 71 w 494"/>
                <a:gd name="T65" fmla="*/ 70 h 489"/>
                <a:gd name="T66" fmla="*/ 90 w 494"/>
                <a:gd name="T67" fmla="*/ 54 h 489"/>
                <a:gd name="T68" fmla="*/ 111 w 494"/>
                <a:gd name="T69" fmla="*/ 39 h 489"/>
                <a:gd name="T70" fmla="*/ 132 w 494"/>
                <a:gd name="T71" fmla="*/ 28 h 489"/>
                <a:gd name="T72" fmla="*/ 153 w 494"/>
                <a:gd name="T73" fmla="*/ 18 h 489"/>
                <a:gd name="T74" fmla="*/ 176 w 494"/>
                <a:gd name="T75" fmla="*/ 10 h 489"/>
                <a:gd name="T76" fmla="*/ 200 w 494"/>
                <a:gd name="T77" fmla="*/ 5 h 489"/>
                <a:gd name="T78" fmla="*/ 224 w 494"/>
                <a:gd name="T79" fmla="*/ 0 h 489"/>
                <a:gd name="T80" fmla="*/ 247 w 494"/>
                <a:gd name="T81" fmla="*/ 0 h 489"/>
                <a:gd name="T82" fmla="*/ 271 w 494"/>
                <a:gd name="T83" fmla="*/ 0 h 489"/>
                <a:gd name="T84" fmla="*/ 295 w 494"/>
                <a:gd name="T85" fmla="*/ 5 h 489"/>
                <a:gd name="T86" fmla="*/ 318 w 494"/>
                <a:gd name="T87" fmla="*/ 10 h 489"/>
                <a:gd name="T88" fmla="*/ 342 w 494"/>
                <a:gd name="T89" fmla="*/ 18 h 489"/>
                <a:gd name="T90" fmla="*/ 363 w 494"/>
                <a:gd name="T91" fmla="*/ 28 h 489"/>
                <a:gd name="T92" fmla="*/ 384 w 494"/>
                <a:gd name="T93" fmla="*/ 39 h 489"/>
                <a:gd name="T94" fmla="*/ 402 w 494"/>
                <a:gd name="T95" fmla="*/ 54 h 489"/>
                <a:gd name="T96" fmla="*/ 421 w 494"/>
                <a:gd name="T97" fmla="*/ 70 h 489"/>
                <a:gd name="T98" fmla="*/ 452 w 494"/>
                <a:gd name="T99" fmla="*/ 109 h 489"/>
                <a:gd name="T100" fmla="*/ 476 w 494"/>
                <a:gd name="T101" fmla="*/ 151 h 489"/>
                <a:gd name="T102" fmla="*/ 489 w 494"/>
                <a:gd name="T103" fmla="*/ 197 h 489"/>
                <a:gd name="T104" fmla="*/ 494 w 494"/>
                <a:gd name="T105" fmla="*/ 244 h 48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94"/>
                <a:gd name="T160" fmla="*/ 0 h 489"/>
                <a:gd name="T161" fmla="*/ 494 w 494"/>
                <a:gd name="T162" fmla="*/ 489 h 48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94" h="489">
                  <a:moveTo>
                    <a:pt x="494" y="244"/>
                  </a:moveTo>
                  <a:lnTo>
                    <a:pt x="492" y="276"/>
                  </a:lnTo>
                  <a:lnTo>
                    <a:pt x="487" y="307"/>
                  </a:lnTo>
                  <a:lnTo>
                    <a:pt x="476" y="336"/>
                  </a:lnTo>
                  <a:lnTo>
                    <a:pt x="463" y="364"/>
                  </a:lnTo>
                  <a:lnTo>
                    <a:pt x="460" y="369"/>
                  </a:lnTo>
                  <a:lnTo>
                    <a:pt x="458" y="372"/>
                  </a:lnTo>
                  <a:lnTo>
                    <a:pt x="452" y="377"/>
                  </a:lnTo>
                  <a:lnTo>
                    <a:pt x="450" y="382"/>
                  </a:lnTo>
                  <a:lnTo>
                    <a:pt x="431" y="406"/>
                  </a:lnTo>
                  <a:lnTo>
                    <a:pt x="410" y="427"/>
                  </a:lnTo>
                  <a:lnTo>
                    <a:pt x="389" y="445"/>
                  </a:lnTo>
                  <a:lnTo>
                    <a:pt x="363" y="461"/>
                  </a:lnTo>
                  <a:lnTo>
                    <a:pt x="337" y="474"/>
                  </a:lnTo>
                  <a:lnTo>
                    <a:pt x="308" y="481"/>
                  </a:lnTo>
                  <a:lnTo>
                    <a:pt x="279" y="487"/>
                  </a:lnTo>
                  <a:lnTo>
                    <a:pt x="247" y="489"/>
                  </a:lnTo>
                  <a:lnTo>
                    <a:pt x="224" y="489"/>
                  </a:lnTo>
                  <a:lnTo>
                    <a:pt x="200" y="484"/>
                  </a:lnTo>
                  <a:lnTo>
                    <a:pt x="176" y="479"/>
                  </a:lnTo>
                  <a:lnTo>
                    <a:pt x="153" y="471"/>
                  </a:lnTo>
                  <a:lnTo>
                    <a:pt x="132" y="461"/>
                  </a:lnTo>
                  <a:lnTo>
                    <a:pt x="111" y="448"/>
                  </a:lnTo>
                  <a:lnTo>
                    <a:pt x="90" y="432"/>
                  </a:lnTo>
                  <a:lnTo>
                    <a:pt x="71" y="416"/>
                  </a:lnTo>
                  <a:lnTo>
                    <a:pt x="42" y="380"/>
                  </a:lnTo>
                  <a:lnTo>
                    <a:pt x="19" y="338"/>
                  </a:lnTo>
                  <a:lnTo>
                    <a:pt x="6" y="291"/>
                  </a:lnTo>
                  <a:lnTo>
                    <a:pt x="0" y="244"/>
                  </a:lnTo>
                  <a:lnTo>
                    <a:pt x="6" y="197"/>
                  </a:lnTo>
                  <a:lnTo>
                    <a:pt x="19" y="151"/>
                  </a:lnTo>
                  <a:lnTo>
                    <a:pt x="42" y="109"/>
                  </a:lnTo>
                  <a:lnTo>
                    <a:pt x="71" y="70"/>
                  </a:lnTo>
                  <a:lnTo>
                    <a:pt x="90" y="54"/>
                  </a:lnTo>
                  <a:lnTo>
                    <a:pt x="111" y="39"/>
                  </a:lnTo>
                  <a:lnTo>
                    <a:pt x="132" y="28"/>
                  </a:lnTo>
                  <a:lnTo>
                    <a:pt x="153" y="18"/>
                  </a:lnTo>
                  <a:lnTo>
                    <a:pt x="176" y="10"/>
                  </a:lnTo>
                  <a:lnTo>
                    <a:pt x="200" y="5"/>
                  </a:lnTo>
                  <a:lnTo>
                    <a:pt x="224" y="0"/>
                  </a:lnTo>
                  <a:lnTo>
                    <a:pt x="247" y="0"/>
                  </a:lnTo>
                  <a:lnTo>
                    <a:pt x="271" y="0"/>
                  </a:lnTo>
                  <a:lnTo>
                    <a:pt x="295" y="5"/>
                  </a:lnTo>
                  <a:lnTo>
                    <a:pt x="318" y="10"/>
                  </a:lnTo>
                  <a:lnTo>
                    <a:pt x="342" y="18"/>
                  </a:lnTo>
                  <a:lnTo>
                    <a:pt x="363" y="28"/>
                  </a:lnTo>
                  <a:lnTo>
                    <a:pt x="384" y="39"/>
                  </a:lnTo>
                  <a:lnTo>
                    <a:pt x="402" y="54"/>
                  </a:lnTo>
                  <a:lnTo>
                    <a:pt x="421" y="70"/>
                  </a:lnTo>
                  <a:lnTo>
                    <a:pt x="452" y="109"/>
                  </a:lnTo>
                  <a:lnTo>
                    <a:pt x="476" y="151"/>
                  </a:lnTo>
                  <a:lnTo>
                    <a:pt x="489" y="197"/>
                  </a:lnTo>
                  <a:lnTo>
                    <a:pt x="494" y="244"/>
                  </a:lnTo>
                  <a:close/>
                </a:path>
              </a:pathLst>
            </a:custGeom>
            <a:solidFill>
              <a:schemeClr val="hlink"/>
            </a:solidFill>
            <a:ln w="9525">
              <a:noFill/>
              <a:round/>
              <a:headEnd/>
              <a:tailEnd/>
            </a:ln>
          </p:spPr>
          <p:txBody>
            <a:bodyPr/>
            <a:lstStyle/>
            <a:p>
              <a:endParaRPr lang="vi-VN"/>
            </a:p>
          </p:txBody>
        </p:sp>
        <p:sp>
          <p:nvSpPr>
            <p:cNvPr id="11" name="Freeform 10">
              <a:extLst>
                <a:ext uri="{FF2B5EF4-FFF2-40B4-BE49-F238E27FC236}">
                  <a16:creationId xmlns:a16="http://schemas.microsoft.com/office/drawing/2014/main" id="{E0AB7EC5-79DA-9741-8CB0-9F46F0CC13EF}"/>
                </a:ext>
              </a:extLst>
            </p:cNvPr>
            <p:cNvSpPr>
              <a:spLocks/>
            </p:cNvSpPr>
            <p:nvPr/>
          </p:nvSpPr>
          <p:spPr bwMode="auto">
            <a:xfrm>
              <a:off x="2210" y="778"/>
              <a:ext cx="1434" cy="1250"/>
            </a:xfrm>
            <a:custGeom>
              <a:avLst/>
              <a:gdLst>
                <a:gd name="T0" fmla="*/ 785 w 1434"/>
                <a:gd name="T1" fmla="*/ 1216 h 1250"/>
                <a:gd name="T2" fmla="*/ 675 w 1434"/>
                <a:gd name="T3" fmla="*/ 1250 h 1250"/>
                <a:gd name="T4" fmla="*/ 578 w 1434"/>
                <a:gd name="T5" fmla="*/ 1245 h 1250"/>
                <a:gd name="T6" fmla="*/ 528 w 1434"/>
                <a:gd name="T7" fmla="*/ 1221 h 1250"/>
                <a:gd name="T8" fmla="*/ 483 w 1434"/>
                <a:gd name="T9" fmla="*/ 1127 h 1250"/>
                <a:gd name="T10" fmla="*/ 509 w 1434"/>
                <a:gd name="T11" fmla="*/ 984 h 1250"/>
                <a:gd name="T12" fmla="*/ 651 w 1434"/>
                <a:gd name="T13" fmla="*/ 854 h 1250"/>
                <a:gd name="T14" fmla="*/ 875 w 1434"/>
                <a:gd name="T15" fmla="*/ 724 h 1250"/>
                <a:gd name="T16" fmla="*/ 972 w 1434"/>
                <a:gd name="T17" fmla="*/ 565 h 1250"/>
                <a:gd name="T18" fmla="*/ 935 w 1434"/>
                <a:gd name="T19" fmla="*/ 375 h 1250"/>
                <a:gd name="T20" fmla="*/ 848 w 1434"/>
                <a:gd name="T21" fmla="*/ 304 h 1250"/>
                <a:gd name="T22" fmla="*/ 733 w 1434"/>
                <a:gd name="T23" fmla="*/ 276 h 1250"/>
                <a:gd name="T24" fmla="*/ 583 w 1434"/>
                <a:gd name="T25" fmla="*/ 294 h 1250"/>
                <a:gd name="T26" fmla="*/ 412 w 1434"/>
                <a:gd name="T27" fmla="*/ 406 h 1250"/>
                <a:gd name="T28" fmla="*/ 299 w 1434"/>
                <a:gd name="T29" fmla="*/ 549 h 1250"/>
                <a:gd name="T30" fmla="*/ 215 w 1434"/>
                <a:gd name="T31" fmla="*/ 578 h 1250"/>
                <a:gd name="T32" fmla="*/ 120 w 1434"/>
                <a:gd name="T33" fmla="*/ 570 h 1250"/>
                <a:gd name="T34" fmla="*/ 50 w 1434"/>
                <a:gd name="T35" fmla="*/ 539 h 1250"/>
                <a:gd name="T36" fmla="*/ 2 w 1434"/>
                <a:gd name="T37" fmla="*/ 455 h 1250"/>
                <a:gd name="T38" fmla="*/ 13 w 1434"/>
                <a:gd name="T39" fmla="*/ 351 h 1250"/>
                <a:gd name="T40" fmla="*/ 84 w 1434"/>
                <a:gd name="T41" fmla="*/ 234 h 1250"/>
                <a:gd name="T42" fmla="*/ 168 w 1434"/>
                <a:gd name="T43" fmla="*/ 156 h 1250"/>
                <a:gd name="T44" fmla="*/ 276 w 1434"/>
                <a:gd name="T45" fmla="*/ 88 h 1250"/>
                <a:gd name="T46" fmla="*/ 433 w 1434"/>
                <a:gd name="T47" fmla="*/ 31 h 1250"/>
                <a:gd name="T48" fmla="*/ 641 w 1434"/>
                <a:gd name="T49" fmla="*/ 2 h 1250"/>
                <a:gd name="T50" fmla="*/ 809 w 1434"/>
                <a:gd name="T51" fmla="*/ 5 h 1250"/>
                <a:gd name="T52" fmla="*/ 943 w 1434"/>
                <a:gd name="T53" fmla="*/ 21 h 1250"/>
                <a:gd name="T54" fmla="*/ 1064 w 1434"/>
                <a:gd name="T55" fmla="*/ 54 h 1250"/>
                <a:gd name="T56" fmla="*/ 1172 w 1434"/>
                <a:gd name="T57" fmla="*/ 99 h 1250"/>
                <a:gd name="T58" fmla="*/ 1190 w 1434"/>
                <a:gd name="T59" fmla="*/ 146 h 1250"/>
                <a:gd name="T60" fmla="*/ 1227 w 1434"/>
                <a:gd name="T61" fmla="*/ 281 h 1250"/>
                <a:gd name="T62" fmla="*/ 1308 w 1434"/>
                <a:gd name="T63" fmla="*/ 354 h 1250"/>
                <a:gd name="T64" fmla="*/ 1395 w 1434"/>
                <a:gd name="T65" fmla="*/ 380 h 1250"/>
                <a:gd name="T66" fmla="*/ 1434 w 1434"/>
                <a:gd name="T67" fmla="*/ 471 h 1250"/>
                <a:gd name="T68" fmla="*/ 1434 w 1434"/>
                <a:gd name="T69" fmla="*/ 502 h 1250"/>
                <a:gd name="T70" fmla="*/ 1406 w 1434"/>
                <a:gd name="T71" fmla="*/ 505 h 1250"/>
                <a:gd name="T72" fmla="*/ 1287 w 1434"/>
                <a:gd name="T73" fmla="*/ 502 h 1250"/>
                <a:gd name="T74" fmla="*/ 1156 w 1434"/>
                <a:gd name="T75" fmla="*/ 479 h 1250"/>
                <a:gd name="T76" fmla="*/ 1109 w 1434"/>
                <a:gd name="T77" fmla="*/ 466 h 1250"/>
                <a:gd name="T78" fmla="*/ 1053 w 1434"/>
                <a:gd name="T79" fmla="*/ 482 h 1250"/>
                <a:gd name="T80" fmla="*/ 1019 w 1434"/>
                <a:gd name="T81" fmla="*/ 534 h 1250"/>
                <a:gd name="T82" fmla="*/ 1053 w 1434"/>
                <a:gd name="T83" fmla="*/ 620 h 1250"/>
                <a:gd name="T84" fmla="*/ 1148 w 1434"/>
                <a:gd name="T85" fmla="*/ 651 h 1250"/>
                <a:gd name="T86" fmla="*/ 1300 w 1434"/>
                <a:gd name="T87" fmla="*/ 672 h 1250"/>
                <a:gd name="T88" fmla="*/ 1392 w 1434"/>
                <a:gd name="T89" fmla="*/ 672 h 1250"/>
                <a:gd name="T90" fmla="*/ 1348 w 1434"/>
                <a:gd name="T91" fmla="*/ 765 h 1250"/>
                <a:gd name="T92" fmla="*/ 1177 w 1434"/>
                <a:gd name="T93" fmla="*/ 898 h 1250"/>
                <a:gd name="T94" fmla="*/ 1001 w 1434"/>
                <a:gd name="T95" fmla="*/ 992 h 1250"/>
                <a:gd name="T96" fmla="*/ 869 w 1434"/>
                <a:gd name="T97" fmla="*/ 1091 h 125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434"/>
                <a:gd name="T148" fmla="*/ 0 h 1250"/>
                <a:gd name="T149" fmla="*/ 1434 w 1434"/>
                <a:gd name="T150" fmla="*/ 1250 h 125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434" h="1250">
                  <a:moveTo>
                    <a:pt x="827" y="1154"/>
                  </a:moveTo>
                  <a:lnTo>
                    <a:pt x="814" y="1177"/>
                  </a:lnTo>
                  <a:lnTo>
                    <a:pt x="801" y="1198"/>
                  </a:lnTo>
                  <a:lnTo>
                    <a:pt x="785" y="1216"/>
                  </a:lnTo>
                  <a:lnTo>
                    <a:pt x="767" y="1229"/>
                  </a:lnTo>
                  <a:lnTo>
                    <a:pt x="743" y="1237"/>
                  </a:lnTo>
                  <a:lnTo>
                    <a:pt x="712" y="1245"/>
                  </a:lnTo>
                  <a:lnTo>
                    <a:pt x="675" y="1250"/>
                  </a:lnTo>
                  <a:lnTo>
                    <a:pt x="630" y="1250"/>
                  </a:lnTo>
                  <a:lnTo>
                    <a:pt x="612" y="1250"/>
                  </a:lnTo>
                  <a:lnTo>
                    <a:pt x="594" y="1247"/>
                  </a:lnTo>
                  <a:lnTo>
                    <a:pt x="578" y="1245"/>
                  </a:lnTo>
                  <a:lnTo>
                    <a:pt x="562" y="1239"/>
                  </a:lnTo>
                  <a:lnTo>
                    <a:pt x="549" y="1234"/>
                  </a:lnTo>
                  <a:lnTo>
                    <a:pt x="538" y="1229"/>
                  </a:lnTo>
                  <a:lnTo>
                    <a:pt x="528" y="1221"/>
                  </a:lnTo>
                  <a:lnTo>
                    <a:pt x="517" y="1213"/>
                  </a:lnTo>
                  <a:lnTo>
                    <a:pt x="499" y="1187"/>
                  </a:lnTo>
                  <a:lnTo>
                    <a:pt x="488" y="1159"/>
                  </a:lnTo>
                  <a:lnTo>
                    <a:pt x="483" y="1127"/>
                  </a:lnTo>
                  <a:lnTo>
                    <a:pt x="481" y="1099"/>
                  </a:lnTo>
                  <a:lnTo>
                    <a:pt x="483" y="1057"/>
                  </a:lnTo>
                  <a:lnTo>
                    <a:pt x="494" y="1021"/>
                  </a:lnTo>
                  <a:lnTo>
                    <a:pt x="509" y="984"/>
                  </a:lnTo>
                  <a:lnTo>
                    <a:pt x="536" y="948"/>
                  </a:lnTo>
                  <a:lnTo>
                    <a:pt x="565" y="917"/>
                  </a:lnTo>
                  <a:lnTo>
                    <a:pt x="604" y="885"/>
                  </a:lnTo>
                  <a:lnTo>
                    <a:pt x="651" y="854"/>
                  </a:lnTo>
                  <a:lnTo>
                    <a:pt x="707" y="823"/>
                  </a:lnTo>
                  <a:lnTo>
                    <a:pt x="772" y="789"/>
                  </a:lnTo>
                  <a:lnTo>
                    <a:pt x="830" y="755"/>
                  </a:lnTo>
                  <a:lnTo>
                    <a:pt x="875" y="724"/>
                  </a:lnTo>
                  <a:lnTo>
                    <a:pt x="912" y="690"/>
                  </a:lnTo>
                  <a:lnTo>
                    <a:pt x="940" y="653"/>
                  </a:lnTo>
                  <a:lnTo>
                    <a:pt x="959" y="612"/>
                  </a:lnTo>
                  <a:lnTo>
                    <a:pt x="972" y="565"/>
                  </a:lnTo>
                  <a:lnTo>
                    <a:pt x="975" y="510"/>
                  </a:lnTo>
                  <a:lnTo>
                    <a:pt x="969" y="453"/>
                  </a:lnTo>
                  <a:lnTo>
                    <a:pt x="954" y="409"/>
                  </a:lnTo>
                  <a:lnTo>
                    <a:pt x="935" y="375"/>
                  </a:lnTo>
                  <a:lnTo>
                    <a:pt x="914" y="349"/>
                  </a:lnTo>
                  <a:lnTo>
                    <a:pt x="893" y="333"/>
                  </a:lnTo>
                  <a:lnTo>
                    <a:pt x="872" y="317"/>
                  </a:lnTo>
                  <a:lnTo>
                    <a:pt x="848" y="304"/>
                  </a:lnTo>
                  <a:lnTo>
                    <a:pt x="822" y="294"/>
                  </a:lnTo>
                  <a:lnTo>
                    <a:pt x="793" y="286"/>
                  </a:lnTo>
                  <a:lnTo>
                    <a:pt x="764" y="281"/>
                  </a:lnTo>
                  <a:lnTo>
                    <a:pt x="733" y="276"/>
                  </a:lnTo>
                  <a:lnTo>
                    <a:pt x="699" y="276"/>
                  </a:lnTo>
                  <a:lnTo>
                    <a:pt x="662" y="278"/>
                  </a:lnTo>
                  <a:lnTo>
                    <a:pt x="622" y="284"/>
                  </a:lnTo>
                  <a:lnTo>
                    <a:pt x="583" y="294"/>
                  </a:lnTo>
                  <a:lnTo>
                    <a:pt x="541" y="310"/>
                  </a:lnTo>
                  <a:lnTo>
                    <a:pt x="496" y="333"/>
                  </a:lnTo>
                  <a:lnTo>
                    <a:pt x="454" y="364"/>
                  </a:lnTo>
                  <a:lnTo>
                    <a:pt x="412" y="406"/>
                  </a:lnTo>
                  <a:lnTo>
                    <a:pt x="373" y="455"/>
                  </a:lnTo>
                  <a:lnTo>
                    <a:pt x="344" y="497"/>
                  </a:lnTo>
                  <a:lnTo>
                    <a:pt x="320" y="526"/>
                  </a:lnTo>
                  <a:lnTo>
                    <a:pt x="299" y="549"/>
                  </a:lnTo>
                  <a:lnTo>
                    <a:pt x="278" y="562"/>
                  </a:lnTo>
                  <a:lnTo>
                    <a:pt x="260" y="573"/>
                  </a:lnTo>
                  <a:lnTo>
                    <a:pt x="239" y="575"/>
                  </a:lnTo>
                  <a:lnTo>
                    <a:pt x="215" y="578"/>
                  </a:lnTo>
                  <a:lnTo>
                    <a:pt x="189" y="578"/>
                  </a:lnTo>
                  <a:lnTo>
                    <a:pt x="165" y="578"/>
                  </a:lnTo>
                  <a:lnTo>
                    <a:pt x="142" y="575"/>
                  </a:lnTo>
                  <a:lnTo>
                    <a:pt x="120" y="570"/>
                  </a:lnTo>
                  <a:lnTo>
                    <a:pt x="99" y="565"/>
                  </a:lnTo>
                  <a:lnTo>
                    <a:pt x="81" y="557"/>
                  </a:lnTo>
                  <a:lnTo>
                    <a:pt x="65" y="549"/>
                  </a:lnTo>
                  <a:lnTo>
                    <a:pt x="50" y="539"/>
                  </a:lnTo>
                  <a:lnTo>
                    <a:pt x="36" y="528"/>
                  </a:lnTo>
                  <a:lnTo>
                    <a:pt x="21" y="508"/>
                  </a:lnTo>
                  <a:lnTo>
                    <a:pt x="10" y="482"/>
                  </a:lnTo>
                  <a:lnTo>
                    <a:pt x="2" y="455"/>
                  </a:lnTo>
                  <a:lnTo>
                    <a:pt x="0" y="422"/>
                  </a:lnTo>
                  <a:lnTo>
                    <a:pt x="2" y="401"/>
                  </a:lnTo>
                  <a:lnTo>
                    <a:pt x="5" y="377"/>
                  </a:lnTo>
                  <a:lnTo>
                    <a:pt x="13" y="351"/>
                  </a:lnTo>
                  <a:lnTo>
                    <a:pt x="26" y="323"/>
                  </a:lnTo>
                  <a:lnTo>
                    <a:pt x="39" y="294"/>
                  </a:lnTo>
                  <a:lnTo>
                    <a:pt x="60" y="265"/>
                  </a:lnTo>
                  <a:lnTo>
                    <a:pt x="84" y="234"/>
                  </a:lnTo>
                  <a:lnTo>
                    <a:pt x="113" y="203"/>
                  </a:lnTo>
                  <a:lnTo>
                    <a:pt x="128" y="187"/>
                  </a:lnTo>
                  <a:lnTo>
                    <a:pt x="147" y="172"/>
                  </a:lnTo>
                  <a:lnTo>
                    <a:pt x="168" y="156"/>
                  </a:lnTo>
                  <a:lnTo>
                    <a:pt x="189" y="140"/>
                  </a:lnTo>
                  <a:lnTo>
                    <a:pt x="215" y="122"/>
                  </a:lnTo>
                  <a:lnTo>
                    <a:pt x="244" y="106"/>
                  </a:lnTo>
                  <a:lnTo>
                    <a:pt x="276" y="88"/>
                  </a:lnTo>
                  <a:lnTo>
                    <a:pt x="310" y="73"/>
                  </a:lnTo>
                  <a:lnTo>
                    <a:pt x="349" y="57"/>
                  </a:lnTo>
                  <a:lnTo>
                    <a:pt x="389" y="44"/>
                  </a:lnTo>
                  <a:lnTo>
                    <a:pt x="433" y="31"/>
                  </a:lnTo>
                  <a:lnTo>
                    <a:pt x="481" y="21"/>
                  </a:lnTo>
                  <a:lnTo>
                    <a:pt x="530" y="13"/>
                  </a:lnTo>
                  <a:lnTo>
                    <a:pt x="583" y="5"/>
                  </a:lnTo>
                  <a:lnTo>
                    <a:pt x="641" y="2"/>
                  </a:lnTo>
                  <a:lnTo>
                    <a:pt x="701" y="0"/>
                  </a:lnTo>
                  <a:lnTo>
                    <a:pt x="738" y="0"/>
                  </a:lnTo>
                  <a:lnTo>
                    <a:pt x="775" y="2"/>
                  </a:lnTo>
                  <a:lnTo>
                    <a:pt x="809" y="5"/>
                  </a:lnTo>
                  <a:lnTo>
                    <a:pt x="843" y="7"/>
                  </a:lnTo>
                  <a:lnTo>
                    <a:pt x="877" y="10"/>
                  </a:lnTo>
                  <a:lnTo>
                    <a:pt x="912" y="15"/>
                  </a:lnTo>
                  <a:lnTo>
                    <a:pt x="943" y="21"/>
                  </a:lnTo>
                  <a:lnTo>
                    <a:pt x="975" y="28"/>
                  </a:lnTo>
                  <a:lnTo>
                    <a:pt x="1003" y="36"/>
                  </a:lnTo>
                  <a:lnTo>
                    <a:pt x="1035" y="44"/>
                  </a:lnTo>
                  <a:lnTo>
                    <a:pt x="1064" y="54"/>
                  </a:lnTo>
                  <a:lnTo>
                    <a:pt x="1093" y="62"/>
                  </a:lnTo>
                  <a:lnTo>
                    <a:pt x="1119" y="75"/>
                  </a:lnTo>
                  <a:lnTo>
                    <a:pt x="1145" y="86"/>
                  </a:lnTo>
                  <a:lnTo>
                    <a:pt x="1172" y="99"/>
                  </a:lnTo>
                  <a:lnTo>
                    <a:pt x="1195" y="112"/>
                  </a:lnTo>
                  <a:lnTo>
                    <a:pt x="1193" y="122"/>
                  </a:lnTo>
                  <a:lnTo>
                    <a:pt x="1190" y="133"/>
                  </a:lnTo>
                  <a:lnTo>
                    <a:pt x="1190" y="146"/>
                  </a:lnTo>
                  <a:lnTo>
                    <a:pt x="1190" y="156"/>
                  </a:lnTo>
                  <a:lnTo>
                    <a:pt x="1195" y="200"/>
                  </a:lnTo>
                  <a:lnTo>
                    <a:pt x="1208" y="242"/>
                  </a:lnTo>
                  <a:lnTo>
                    <a:pt x="1227" y="281"/>
                  </a:lnTo>
                  <a:lnTo>
                    <a:pt x="1256" y="315"/>
                  </a:lnTo>
                  <a:lnTo>
                    <a:pt x="1272" y="330"/>
                  </a:lnTo>
                  <a:lnTo>
                    <a:pt x="1290" y="343"/>
                  </a:lnTo>
                  <a:lnTo>
                    <a:pt x="1308" y="354"/>
                  </a:lnTo>
                  <a:lnTo>
                    <a:pt x="1329" y="364"/>
                  </a:lnTo>
                  <a:lnTo>
                    <a:pt x="1350" y="372"/>
                  </a:lnTo>
                  <a:lnTo>
                    <a:pt x="1371" y="377"/>
                  </a:lnTo>
                  <a:lnTo>
                    <a:pt x="1395" y="380"/>
                  </a:lnTo>
                  <a:lnTo>
                    <a:pt x="1419" y="383"/>
                  </a:lnTo>
                  <a:lnTo>
                    <a:pt x="1427" y="411"/>
                  </a:lnTo>
                  <a:lnTo>
                    <a:pt x="1432" y="440"/>
                  </a:lnTo>
                  <a:lnTo>
                    <a:pt x="1434" y="471"/>
                  </a:lnTo>
                  <a:lnTo>
                    <a:pt x="1434" y="502"/>
                  </a:lnTo>
                  <a:lnTo>
                    <a:pt x="1424" y="505"/>
                  </a:lnTo>
                  <a:lnTo>
                    <a:pt x="1416" y="505"/>
                  </a:lnTo>
                  <a:lnTo>
                    <a:pt x="1406" y="505"/>
                  </a:lnTo>
                  <a:lnTo>
                    <a:pt x="1398" y="505"/>
                  </a:lnTo>
                  <a:lnTo>
                    <a:pt x="1361" y="505"/>
                  </a:lnTo>
                  <a:lnTo>
                    <a:pt x="1324" y="505"/>
                  </a:lnTo>
                  <a:lnTo>
                    <a:pt x="1287" y="502"/>
                  </a:lnTo>
                  <a:lnTo>
                    <a:pt x="1253" y="497"/>
                  </a:lnTo>
                  <a:lnTo>
                    <a:pt x="1219" y="492"/>
                  </a:lnTo>
                  <a:lnTo>
                    <a:pt x="1187" y="487"/>
                  </a:lnTo>
                  <a:lnTo>
                    <a:pt x="1156" y="479"/>
                  </a:lnTo>
                  <a:lnTo>
                    <a:pt x="1127" y="469"/>
                  </a:lnTo>
                  <a:lnTo>
                    <a:pt x="1122" y="466"/>
                  </a:lnTo>
                  <a:lnTo>
                    <a:pt x="1114" y="466"/>
                  </a:lnTo>
                  <a:lnTo>
                    <a:pt x="1109" y="466"/>
                  </a:lnTo>
                  <a:lnTo>
                    <a:pt x="1101" y="466"/>
                  </a:lnTo>
                  <a:lnTo>
                    <a:pt x="1082" y="469"/>
                  </a:lnTo>
                  <a:lnTo>
                    <a:pt x="1067" y="474"/>
                  </a:lnTo>
                  <a:lnTo>
                    <a:pt x="1053" y="482"/>
                  </a:lnTo>
                  <a:lnTo>
                    <a:pt x="1040" y="492"/>
                  </a:lnTo>
                  <a:lnTo>
                    <a:pt x="1030" y="505"/>
                  </a:lnTo>
                  <a:lnTo>
                    <a:pt x="1022" y="518"/>
                  </a:lnTo>
                  <a:lnTo>
                    <a:pt x="1019" y="534"/>
                  </a:lnTo>
                  <a:lnTo>
                    <a:pt x="1017" y="552"/>
                  </a:lnTo>
                  <a:lnTo>
                    <a:pt x="1022" y="578"/>
                  </a:lnTo>
                  <a:lnTo>
                    <a:pt x="1035" y="601"/>
                  </a:lnTo>
                  <a:lnTo>
                    <a:pt x="1053" y="620"/>
                  </a:lnTo>
                  <a:lnTo>
                    <a:pt x="1077" y="630"/>
                  </a:lnTo>
                  <a:lnTo>
                    <a:pt x="1080" y="633"/>
                  </a:lnTo>
                  <a:lnTo>
                    <a:pt x="1114" y="643"/>
                  </a:lnTo>
                  <a:lnTo>
                    <a:pt x="1148" y="651"/>
                  </a:lnTo>
                  <a:lnTo>
                    <a:pt x="1185" y="656"/>
                  </a:lnTo>
                  <a:lnTo>
                    <a:pt x="1222" y="664"/>
                  </a:lnTo>
                  <a:lnTo>
                    <a:pt x="1261" y="669"/>
                  </a:lnTo>
                  <a:lnTo>
                    <a:pt x="1300" y="672"/>
                  </a:lnTo>
                  <a:lnTo>
                    <a:pt x="1340" y="674"/>
                  </a:lnTo>
                  <a:lnTo>
                    <a:pt x="1382" y="674"/>
                  </a:lnTo>
                  <a:lnTo>
                    <a:pt x="1387" y="672"/>
                  </a:lnTo>
                  <a:lnTo>
                    <a:pt x="1392" y="672"/>
                  </a:lnTo>
                  <a:lnTo>
                    <a:pt x="1398" y="672"/>
                  </a:lnTo>
                  <a:lnTo>
                    <a:pt x="1403" y="672"/>
                  </a:lnTo>
                  <a:lnTo>
                    <a:pt x="1377" y="721"/>
                  </a:lnTo>
                  <a:lnTo>
                    <a:pt x="1348" y="765"/>
                  </a:lnTo>
                  <a:lnTo>
                    <a:pt x="1311" y="805"/>
                  </a:lnTo>
                  <a:lnTo>
                    <a:pt x="1269" y="838"/>
                  </a:lnTo>
                  <a:lnTo>
                    <a:pt x="1224" y="870"/>
                  </a:lnTo>
                  <a:lnTo>
                    <a:pt x="1177" y="898"/>
                  </a:lnTo>
                  <a:lnTo>
                    <a:pt x="1130" y="924"/>
                  </a:lnTo>
                  <a:lnTo>
                    <a:pt x="1080" y="950"/>
                  </a:lnTo>
                  <a:lnTo>
                    <a:pt x="1040" y="971"/>
                  </a:lnTo>
                  <a:lnTo>
                    <a:pt x="1001" y="992"/>
                  </a:lnTo>
                  <a:lnTo>
                    <a:pt x="964" y="1015"/>
                  </a:lnTo>
                  <a:lnTo>
                    <a:pt x="930" y="1039"/>
                  </a:lnTo>
                  <a:lnTo>
                    <a:pt x="898" y="1062"/>
                  </a:lnTo>
                  <a:lnTo>
                    <a:pt x="869" y="1091"/>
                  </a:lnTo>
                  <a:lnTo>
                    <a:pt x="846" y="1120"/>
                  </a:lnTo>
                  <a:lnTo>
                    <a:pt x="827" y="1154"/>
                  </a:lnTo>
                  <a:close/>
                </a:path>
              </a:pathLst>
            </a:custGeom>
            <a:solidFill>
              <a:schemeClr val="hlink"/>
            </a:solidFill>
            <a:ln w="9525">
              <a:noFill/>
              <a:round/>
              <a:headEnd/>
              <a:tailEnd/>
            </a:ln>
          </p:spPr>
          <p:txBody>
            <a:bodyPr/>
            <a:lstStyle/>
            <a:p>
              <a:endParaRPr lang="vi-VN"/>
            </a:p>
          </p:txBody>
        </p:sp>
        <p:sp>
          <p:nvSpPr>
            <p:cNvPr id="12" name="Freeform 11">
              <a:extLst>
                <a:ext uri="{FF2B5EF4-FFF2-40B4-BE49-F238E27FC236}">
                  <a16:creationId xmlns:a16="http://schemas.microsoft.com/office/drawing/2014/main" id="{396B6DE2-A6FB-8D4F-A6F5-87638189A8C5}"/>
                </a:ext>
              </a:extLst>
            </p:cNvPr>
            <p:cNvSpPr>
              <a:spLocks/>
            </p:cNvSpPr>
            <p:nvPr/>
          </p:nvSpPr>
          <p:spPr bwMode="auto">
            <a:xfrm>
              <a:off x="3158" y="884"/>
              <a:ext cx="100" cy="102"/>
            </a:xfrm>
            <a:custGeom>
              <a:avLst/>
              <a:gdLst>
                <a:gd name="T0" fmla="*/ 50 w 100"/>
                <a:gd name="T1" fmla="*/ 0 h 102"/>
                <a:gd name="T2" fmla="*/ 71 w 100"/>
                <a:gd name="T3" fmla="*/ 6 h 102"/>
                <a:gd name="T4" fmla="*/ 87 w 100"/>
                <a:gd name="T5" fmla="*/ 16 h 102"/>
                <a:gd name="T6" fmla="*/ 98 w 100"/>
                <a:gd name="T7" fmla="*/ 32 h 102"/>
                <a:gd name="T8" fmla="*/ 100 w 100"/>
                <a:gd name="T9" fmla="*/ 50 h 102"/>
                <a:gd name="T10" fmla="*/ 98 w 100"/>
                <a:gd name="T11" fmla="*/ 71 h 102"/>
                <a:gd name="T12" fmla="*/ 87 w 100"/>
                <a:gd name="T13" fmla="*/ 86 h 102"/>
                <a:gd name="T14" fmla="*/ 71 w 100"/>
                <a:gd name="T15" fmla="*/ 97 h 102"/>
                <a:gd name="T16" fmla="*/ 50 w 100"/>
                <a:gd name="T17" fmla="*/ 102 h 102"/>
                <a:gd name="T18" fmla="*/ 29 w 100"/>
                <a:gd name="T19" fmla="*/ 97 h 102"/>
                <a:gd name="T20" fmla="*/ 13 w 100"/>
                <a:gd name="T21" fmla="*/ 86 h 102"/>
                <a:gd name="T22" fmla="*/ 3 w 100"/>
                <a:gd name="T23" fmla="*/ 71 h 102"/>
                <a:gd name="T24" fmla="*/ 0 w 100"/>
                <a:gd name="T25" fmla="*/ 50 h 102"/>
                <a:gd name="T26" fmla="*/ 3 w 100"/>
                <a:gd name="T27" fmla="*/ 32 h 102"/>
                <a:gd name="T28" fmla="*/ 13 w 100"/>
                <a:gd name="T29" fmla="*/ 16 h 102"/>
                <a:gd name="T30" fmla="*/ 29 w 100"/>
                <a:gd name="T31" fmla="*/ 6 h 102"/>
                <a:gd name="T32" fmla="*/ 50 w 100"/>
                <a:gd name="T33" fmla="*/ 0 h 1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0"/>
                <a:gd name="T52" fmla="*/ 0 h 102"/>
                <a:gd name="T53" fmla="*/ 100 w 100"/>
                <a:gd name="T54" fmla="*/ 102 h 10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0" h="102">
                  <a:moveTo>
                    <a:pt x="50" y="0"/>
                  </a:moveTo>
                  <a:lnTo>
                    <a:pt x="71" y="6"/>
                  </a:lnTo>
                  <a:lnTo>
                    <a:pt x="87" y="16"/>
                  </a:lnTo>
                  <a:lnTo>
                    <a:pt x="98" y="32"/>
                  </a:lnTo>
                  <a:lnTo>
                    <a:pt x="100" y="50"/>
                  </a:lnTo>
                  <a:lnTo>
                    <a:pt x="98" y="71"/>
                  </a:lnTo>
                  <a:lnTo>
                    <a:pt x="87" y="86"/>
                  </a:lnTo>
                  <a:lnTo>
                    <a:pt x="71" y="97"/>
                  </a:lnTo>
                  <a:lnTo>
                    <a:pt x="50" y="102"/>
                  </a:lnTo>
                  <a:lnTo>
                    <a:pt x="29" y="97"/>
                  </a:lnTo>
                  <a:lnTo>
                    <a:pt x="13" y="86"/>
                  </a:lnTo>
                  <a:lnTo>
                    <a:pt x="3" y="71"/>
                  </a:lnTo>
                  <a:lnTo>
                    <a:pt x="0" y="50"/>
                  </a:lnTo>
                  <a:lnTo>
                    <a:pt x="3" y="32"/>
                  </a:lnTo>
                  <a:lnTo>
                    <a:pt x="13" y="16"/>
                  </a:lnTo>
                  <a:lnTo>
                    <a:pt x="29" y="6"/>
                  </a:lnTo>
                  <a:lnTo>
                    <a:pt x="50" y="0"/>
                  </a:lnTo>
                  <a:close/>
                </a:path>
              </a:pathLst>
            </a:custGeom>
            <a:solidFill>
              <a:srgbClr val="000000"/>
            </a:solidFill>
            <a:ln w="9525">
              <a:noFill/>
              <a:round/>
              <a:headEnd/>
              <a:tailEnd/>
            </a:ln>
          </p:spPr>
          <p:txBody>
            <a:bodyPr/>
            <a:lstStyle/>
            <a:p>
              <a:endParaRPr lang="vi-VN"/>
            </a:p>
          </p:txBody>
        </p:sp>
        <p:sp>
          <p:nvSpPr>
            <p:cNvPr id="13" name="Freeform 12">
              <a:extLst>
                <a:ext uri="{FF2B5EF4-FFF2-40B4-BE49-F238E27FC236}">
                  <a16:creationId xmlns:a16="http://schemas.microsoft.com/office/drawing/2014/main" id="{0462F5C5-041A-3E45-975C-0F44AB9D042D}"/>
                </a:ext>
              </a:extLst>
            </p:cNvPr>
            <p:cNvSpPr>
              <a:spLocks/>
            </p:cNvSpPr>
            <p:nvPr/>
          </p:nvSpPr>
          <p:spPr bwMode="auto">
            <a:xfrm>
              <a:off x="3581" y="884"/>
              <a:ext cx="103" cy="102"/>
            </a:xfrm>
            <a:custGeom>
              <a:avLst/>
              <a:gdLst>
                <a:gd name="T0" fmla="*/ 50 w 103"/>
                <a:gd name="T1" fmla="*/ 0 h 102"/>
                <a:gd name="T2" fmla="*/ 71 w 103"/>
                <a:gd name="T3" fmla="*/ 6 h 102"/>
                <a:gd name="T4" fmla="*/ 87 w 103"/>
                <a:gd name="T5" fmla="*/ 16 h 102"/>
                <a:gd name="T6" fmla="*/ 98 w 103"/>
                <a:gd name="T7" fmla="*/ 32 h 102"/>
                <a:gd name="T8" fmla="*/ 103 w 103"/>
                <a:gd name="T9" fmla="*/ 50 h 102"/>
                <a:gd name="T10" fmla="*/ 98 w 103"/>
                <a:gd name="T11" fmla="*/ 71 h 102"/>
                <a:gd name="T12" fmla="*/ 87 w 103"/>
                <a:gd name="T13" fmla="*/ 86 h 102"/>
                <a:gd name="T14" fmla="*/ 71 w 103"/>
                <a:gd name="T15" fmla="*/ 97 h 102"/>
                <a:gd name="T16" fmla="*/ 50 w 103"/>
                <a:gd name="T17" fmla="*/ 102 h 102"/>
                <a:gd name="T18" fmla="*/ 32 w 103"/>
                <a:gd name="T19" fmla="*/ 97 h 102"/>
                <a:gd name="T20" fmla="*/ 16 w 103"/>
                <a:gd name="T21" fmla="*/ 86 h 102"/>
                <a:gd name="T22" fmla="*/ 6 w 103"/>
                <a:gd name="T23" fmla="*/ 71 h 102"/>
                <a:gd name="T24" fmla="*/ 0 w 103"/>
                <a:gd name="T25" fmla="*/ 50 h 102"/>
                <a:gd name="T26" fmla="*/ 6 w 103"/>
                <a:gd name="T27" fmla="*/ 32 h 102"/>
                <a:gd name="T28" fmla="*/ 16 w 103"/>
                <a:gd name="T29" fmla="*/ 16 h 102"/>
                <a:gd name="T30" fmla="*/ 32 w 103"/>
                <a:gd name="T31" fmla="*/ 6 h 102"/>
                <a:gd name="T32" fmla="*/ 50 w 103"/>
                <a:gd name="T33" fmla="*/ 0 h 1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3"/>
                <a:gd name="T52" fmla="*/ 0 h 102"/>
                <a:gd name="T53" fmla="*/ 103 w 103"/>
                <a:gd name="T54" fmla="*/ 102 h 10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3" h="102">
                  <a:moveTo>
                    <a:pt x="50" y="0"/>
                  </a:moveTo>
                  <a:lnTo>
                    <a:pt x="71" y="6"/>
                  </a:lnTo>
                  <a:lnTo>
                    <a:pt x="87" y="16"/>
                  </a:lnTo>
                  <a:lnTo>
                    <a:pt x="98" y="32"/>
                  </a:lnTo>
                  <a:lnTo>
                    <a:pt x="103" y="50"/>
                  </a:lnTo>
                  <a:lnTo>
                    <a:pt x="98" y="71"/>
                  </a:lnTo>
                  <a:lnTo>
                    <a:pt x="87" y="86"/>
                  </a:lnTo>
                  <a:lnTo>
                    <a:pt x="71" y="97"/>
                  </a:lnTo>
                  <a:lnTo>
                    <a:pt x="50" y="102"/>
                  </a:lnTo>
                  <a:lnTo>
                    <a:pt x="32" y="97"/>
                  </a:lnTo>
                  <a:lnTo>
                    <a:pt x="16" y="86"/>
                  </a:lnTo>
                  <a:lnTo>
                    <a:pt x="6" y="71"/>
                  </a:lnTo>
                  <a:lnTo>
                    <a:pt x="0" y="50"/>
                  </a:lnTo>
                  <a:lnTo>
                    <a:pt x="6" y="32"/>
                  </a:lnTo>
                  <a:lnTo>
                    <a:pt x="16" y="16"/>
                  </a:lnTo>
                  <a:lnTo>
                    <a:pt x="32" y="6"/>
                  </a:lnTo>
                  <a:lnTo>
                    <a:pt x="50" y="0"/>
                  </a:lnTo>
                  <a:close/>
                </a:path>
              </a:pathLst>
            </a:custGeom>
            <a:solidFill>
              <a:srgbClr val="000000"/>
            </a:solidFill>
            <a:ln w="9525">
              <a:noFill/>
              <a:round/>
              <a:headEnd/>
              <a:tailEnd/>
            </a:ln>
          </p:spPr>
          <p:txBody>
            <a:bodyPr/>
            <a:lstStyle/>
            <a:p>
              <a:endParaRPr lang="vi-VN"/>
            </a:p>
          </p:txBody>
        </p:sp>
      </p:grpSp>
    </p:spTree>
    <p:extLst>
      <p:ext uri="{BB962C8B-B14F-4D97-AF65-F5344CB8AC3E}">
        <p14:creationId xmlns:p14="http://schemas.microsoft.com/office/powerpoint/2010/main" val="42151293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87443E-E2D2-8E48-9077-B230944CCC2E}"/>
              </a:ext>
            </a:extLst>
          </p:cNvPr>
          <p:cNvSpPr>
            <a:spLocks noGrp="1"/>
          </p:cNvSpPr>
          <p:nvPr>
            <p:ph type="title"/>
          </p:nvPr>
        </p:nvSpPr>
        <p:spPr/>
        <p:txBody>
          <a:bodyPr/>
          <a:lstStyle/>
          <a:p>
            <a:r>
              <a:rPr lang="en-VN" dirty="0"/>
              <a:t>Introduction</a:t>
            </a:r>
          </a:p>
        </p:txBody>
      </p:sp>
      <p:sp>
        <p:nvSpPr>
          <p:cNvPr id="6" name="Content Placeholder 5">
            <a:extLst>
              <a:ext uri="{FF2B5EF4-FFF2-40B4-BE49-F238E27FC236}">
                <a16:creationId xmlns:a16="http://schemas.microsoft.com/office/drawing/2014/main" id="{D322BA4F-417F-BD41-9DC3-C3B3E3B801F2}"/>
              </a:ext>
            </a:extLst>
          </p:cNvPr>
          <p:cNvSpPr>
            <a:spLocks noGrp="1"/>
          </p:cNvSpPr>
          <p:nvPr>
            <p:ph idx="1"/>
          </p:nvPr>
        </p:nvSpPr>
        <p:spPr>
          <a:xfrm>
            <a:off x="533400" y="1143000"/>
            <a:ext cx="8610600" cy="4983163"/>
          </a:xfrm>
        </p:spPr>
        <p:txBody>
          <a:bodyPr>
            <a:normAutofit fontScale="92500" lnSpcReduction="10000"/>
          </a:bodyPr>
          <a:lstStyle/>
          <a:p>
            <a:r>
              <a:rPr lang="en-VN" dirty="0"/>
              <a:t>Science is built on trust</a:t>
            </a:r>
          </a:p>
          <a:p>
            <a:r>
              <a:rPr lang="en-VN" dirty="0"/>
              <a:t>Researchers are expected to be honest and research is undertaken ethically</a:t>
            </a:r>
          </a:p>
          <a:p>
            <a:pPr lvl="1"/>
            <a:r>
              <a:rPr lang="en-VN" dirty="0"/>
              <a:t>Be honest, trustworthy, fair</a:t>
            </a:r>
          </a:p>
          <a:p>
            <a:pPr lvl="1"/>
            <a:r>
              <a:rPr lang="en-VN" dirty="0"/>
              <a:t>Repect privacy: prevent re-identification of anonymized data, protect data from unauthorized access, inform users what data is being collected, etc. </a:t>
            </a:r>
          </a:p>
          <a:p>
            <a:pPr lvl="1"/>
            <a:r>
              <a:rPr lang="en-VN" dirty="0"/>
              <a:t>...</a:t>
            </a:r>
          </a:p>
          <a:p>
            <a:r>
              <a:rPr lang="en-VN" dirty="0"/>
              <a:t>No international academic police force, rule of law, investigative agency </a:t>
            </a:r>
            <a:r>
              <a:rPr lang="en-VN" dirty="0">
                <a:sym typeface="Wingdings" pitchFamily="2" charset="2"/>
              </a:rPr>
              <a:t></a:t>
            </a:r>
          </a:p>
          <a:p>
            <a:endParaRPr lang="en-VN" dirty="0"/>
          </a:p>
        </p:txBody>
      </p:sp>
      <p:sp>
        <p:nvSpPr>
          <p:cNvPr id="4" name="Slide Number Placeholder 3">
            <a:extLst>
              <a:ext uri="{FF2B5EF4-FFF2-40B4-BE49-F238E27FC236}">
                <a16:creationId xmlns:a16="http://schemas.microsoft.com/office/drawing/2014/main" id="{EAF6C582-7C9B-D441-908B-4D49E716967D}"/>
              </a:ext>
            </a:extLst>
          </p:cNvPr>
          <p:cNvSpPr>
            <a:spLocks noGrp="1"/>
          </p:cNvSpPr>
          <p:nvPr>
            <p:ph type="sldNum" sz="quarter" idx="12"/>
          </p:nvPr>
        </p:nvSpPr>
        <p:spPr/>
        <p:txBody>
          <a:bodyPr/>
          <a:lstStyle/>
          <a:p>
            <a:fld id="{8C13379D-D487-4446-85FC-E9ED5B8B80F6}" type="slidenum">
              <a:rPr lang="en-US" smtClean="0"/>
              <a:pPr/>
              <a:t>4</a:t>
            </a:fld>
            <a:endParaRPr lang="en-US"/>
          </a:p>
        </p:txBody>
      </p:sp>
    </p:spTree>
    <p:extLst>
      <p:ext uri="{BB962C8B-B14F-4D97-AF65-F5344CB8AC3E}">
        <p14:creationId xmlns:p14="http://schemas.microsoft.com/office/powerpoint/2010/main" val="635862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15AF6F8-15FC-4B49-B92E-0722649A97DB}"/>
              </a:ext>
            </a:extLst>
          </p:cNvPr>
          <p:cNvSpPr>
            <a:spLocks noGrp="1"/>
          </p:cNvSpPr>
          <p:nvPr>
            <p:ph type="title"/>
          </p:nvPr>
        </p:nvSpPr>
        <p:spPr/>
        <p:txBody>
          <a:bodyPr/>
          <a:lstStyle/>
          <a:p>
            <a:r>
              <a:rPr lang="en-VN" dirty="0"/>
              <a:t>Code of Ethics - Examples</a:t>
            </a:r>
          </a:p>
        </p:txBody>
      </p:sp>
      <p:sp>
        <p:nvSpPr>
          <p:cNvPr id="4" name="Slide Number Placeholder 3">
            <a:extLst>
              <a:ext uri="{FF2B5EF4-FFF2-40B4-BE49-F238E27FC236}">
                <a16:creationId xmlns:a16="http://schemas.microsoft.com/office/drawing/2014/main" id="{598C7C71-6A9E-144D-A61F-F7CC498871C4}"/>
              </a:ext>
            </a:extLst>
          </p:cNvPr>
          <p:cNvSpPr>
            <a:spLocks noGrp="1"/>
          </p:cNvSpPr>
          <p:nvPr>
            <p:ph type="sldNum" sz="quarter" idx="12"/>
          </p:nvPr>
        </p:nvSpPr>
        <p:spPr/>
        <p:txBody>
          <a:bodyPr/>
          <a:lstStyle/>
          <a:p>
            <a:fld id="{8C13379D-D487-4446-85FC-E9ED5B8B80F6}" type="slidenum">
              <a:rPr lang="en-US" smtClean="0"/>
              <a:pPr/>
              <a:t>5</a:t>
            </a:fld>
            <a:endParaRPr lang="en-US"/>
          </a:p>
        </p:txBody>
      </p:sp>
      <p:pic>
        <p:nvPicPr>
          <p:cNvPr id="8" name="Picture 7">
            <a:extLst>
              <a:ext uri="{FF2B5EF4-FFF2-40B4-BE49-F238E27FC236}">
                <a16:creationId xmlns:a16="http://schemas.microsoft.com/office/drawing/2014/main" id="{D2F62063-5304-A04B-8E6E-AD3C9533B87F}"/>
              </a:ext>
            </a:extLst>
          </p:cNvPr>
          <p:cNvPicPr>
            <a:picLocks noChangeAspect="1"/>
          </p:cNvPicPr>
          <p:nvPr/>
        </p:nvPicPr>
        <p:blipFill rotWithShape="1">
          <a:blip r:embed="rId2"/>
          <a:srcRect t="11805" b="-1200"/>
          <a:stretch/>
        </p:blipFill>
        <p:spPr>
          <a:xfrm>
            <a:off x="324725" y="1181100"/>
            <a:ext cx="8494550" cy="4495800"/>
          </a:xfrm>
          <a:prstGeom prst="rect">
            <a:avLst/>
          </a:prstGeom>
        </p:spPr>
      </p:pic>
      <p:sp>
        <p:nvSpPr>
          <p:cNvPr id="9" name="Rectangle 8">
            <a:extLst>
              <a:ext uri="{FF2B5EF4-FFF2-40B4-BE49-F238E27FC236}">
                <a16:creationId xmlns:a16="http://schemas.microsoft.com/office/drawing/2014/main" id="{70835BF9-5001-6346-8B0B-0E798ADA0EA9}"/>
              </a:ext>
            </a:extLst>
          </p:cNvPr>
          <p:cNvSpPr/>
          <p:nvPr/>
        </p:nvSpPr>
        <p:spPr>
          <a:xfrm>
            <a:off x="3462503" y="5977074"/>
            <a:ext cx="2447593" cy="369332"/>
          </a:xfrm>
          <a:prstGeom prst="rect">
            <a:avLst/>
          </a:prstGeom>
        </p:spPr>
        <p:txBody>
          <a:bodyPr wrap="none">
            <a:spAutoFit/>
          </a:bodyPr>
          <a:lstStyle/>
          <a:p>
            <a:r>
              <a:rPr lang="en-VN" dirty="0"/>
              <a:t>WWW Conference 2020</a:t>
            </a:r>
          </a:p>
        </p:txBody>
      </p:sp>
    </p:spTree>
    <p:extLst>
      <p:ext uri="{BB962C8B-B14F-4D97-AF65-F5344CB8AC3E}">
        <p14:creationId xmlns:p14="http://schemas.microsoft.com/office/powerpoint/2010/main" val="4133665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4CDAE-F5F6-7F4D-92D3-395AFA5322AE}"/>
              </a:ext>
            </a:extLst>
          </p:cNvPr>
          <p:cNvSpPr>
            <a:spLocks noGrp="1"/>
          </p:cNvSpPr>
          <p:nvPr>
            <p:ph type="title"/>
          </p:nvPr>
        </p:nvSpPr>
        <p:spPr/>
        <p:txBody>
          <a:bodyPr/>
          <a:lstStyle/>
          <a:p>
            <a:r>
              <a:rPr lang="en-VN" dirty="0"/>
              <a:t>Code of Ethics - Examples</a:t>
            </a:r>
          </a:p>
        </p:txBody>
      </p:sp>
      <p:sp>
        <p:nvSpPr>
          <p:cNvPr id="4" name="Slide Number Placeholder 3">
            <a:extLst>
              <a:ext uri="{FF2B5EF4-FFF2-40B4-BE49-F238E27FC236}">
                <a16:creationId xmlns:a16="http://schemas.microsoft.com/office/drawing/2014/main" id="{90019EF2-FB28-7644-837F-530FE543029C}"/>
              </a:ext>
            </a:extLst>
          </p:cNvPr>
          <p:cNvSpPr>
            <a:spLocks noGrp="1"/>
          </p:cNvSpPr>
          <p:nvPr>
            <p:ph type="sldNum" sz="quarter" idx="12"/>
          </p:nvPr>
        </p:nvSpPr>
        <p:spPr/>
        <p:txBody>
          <a:bodyPr/>
          <a:lstStyle/>
          <a:p>
            <a:fld id="{8C13379D-D487-4446-85FC-E9ED5B8B80F6}" type="slidenum">
              <a:rPr lang="en-US" smtClean="0"/>
              <a:pPr/>
              <a:t>6</a:t>
            </a:fld>
            <a:endParaRPr lang="en-US"/>
          </a:p>
        </p:txBody>
      </p:sp>
      <p:pic>
        <p:nvPicPr>
          <p:cNvPr id="5" name="Picture 4">
            <a:extLst>
              <a:ext uri="{FF2B5EF4-FFF2-40B4-BE49-F238E27FC236}">
                <a16:creationId xmlns:a16="http://schemas.microsoft.com/office/drawing/2014/main" id="{7D16FA74-B07A-3C43-BC21-AD5BFE0FE228}"/>
              </a:ext>
            </a:extLst>
          </p:cNvPr>
          <p:cNvPicPr>
            <a:picLocks noChangeAspect="1"/>
          </p:cNvPicPr>
          <p:nvPr/>
        </p:nvPicPr>
        <p:blipFill>
          <a:blip r:embed="rId2"/>
          <a:stretch>
            <a:fillRect/>
          </a:stretch>
        </p:blipFill>
        <p:spPr>
          <a:xfrm>
            <a:off x="230664" y="1271012"/>
            <a:ext cx="8801100" cy="1881247"/>
          </a:xfrm>
          <a:prstGeom prst="rect">
            <a:avLst/>
          </a:prstGeom>
          <a:ln>
            <a:solidFill>
              <a:schemeClr val="accent1"/>
            </a:solidFill>
          </a:ln>
        </p:spPr>
      </p:pic>
      <p:sp>
        <p:nvSpPr>
          <p:cNvPr id="6" name="Rectangle 5">
            <a:extLst>
              <a:ext uri="{FF2B5EF4-FFF2-40B4-BE49-F238E27FC236}">
                <a16:creationId xmlns:a16="http://schemas.microsoft.com/office/drawing/2014/main" id="{D4F9091F-3965-4846-85B8-464D9058BEA5}"/>
              </a:ext>
            </a:extLst>
          </p:cNvPr>
          <p:cNvSpPr/>
          <p:nvPr/>
        </p:nvSpPr>
        <p:spPr>
          <a:xfrm>
            <a:off x="3722344" y="6412468"/>
            <a:ext cx="1699311" cy="369332"/>
          </a:xfrm>
          <a:prstGeom prst="rect">
            <a:avLst/>
          </a:prstGeom>
        </p:spPr>
        <p:txBody>
          <a:bodyPr wrap="none">
            <a:spAutoFit/>
          </a:bodyPr>
          <a:lstStyle/>
          <a:p>
            <a:r>
              <a:rPr lang="en-VN" dirty="0"/>
              <a:t>Student’s Thesis</a:t>
            </a:r>
          </a:p>
        </p:txBody>
      </p:sp>
      <p:grpSp>
        <p:nvGrpSpPr>
          <p:cNvPr id="9" name="Group 8">
            <a:extLst>
              <a:ext uri="{FF2B5EF4-FFF2-40B4-BE49-F238E27FC236}">
                <a16:creationId xmlns:a16="http://schemas.microsoft.com/office/drawing/2014/main" id="{8C0BDA65-B2C0-F04B-9223-0B894D529ADB}"/>
              </a:ext>
            </a:extLst>
          </p:cNvPr>
          <p:cNvGrpSpPr/>
          <p:nvPr/>
        </p:nvGrpSpPr>
        <p:grpSpPr>
          <a:xfrm>
            <a:off x="1508465" y="3276600"/>
            <a:ext cx="5997575" cy="3028284"/>
            <a:chOff x="1508465" y="3276600"/>
            <a:chExt cx="5997575" cy="3028284"/>
          </a:xfrm>
        </p:grpSpPr>
        <p:pic>
          <p:nvPicPr>
            <p:cNvPr id="7" name="Picture 6">
              <a:extLst>
                <a:ext uri="{FF2B5EF4-FFF2-40B4-BE49-F238E27FC236}">
                  <a16:creationId xmlns:a16="http://schemas.microsoft.com/office/drawing/2014/main" id="{45A09B36-E762-2C49-AAAD-A8825C868101}"/>
                </a:ext>
              </a:extLst>
            </p:cNvPr>
            <p:cNvPicPr>
              <a:picLocks noChangeAspect="1"/>
            </p:cNvPicPr>
            <p:nvPr/>
          </p:nvPicPr>
          <p:blipFill>
            <a:blip r:embed="rId3"/>
            <a:stretch>
              <a:fillRect/>
            </a:stretch>
          </p:blipFill>
          <p:spPr>
            <a:xfrm>
              <a:off x="1508465" y="3276600"/>
              <a:ext cx="5997575" cy="3028284"/>
            </a:xfrm>
            <a:prstGeom prst="rect">
              <a:avLst/>
            </a:prstGeom>
            <a:ln>
              <a:solidFill>
                <a:schemeClr val="accent1"/>
              </a:solidFill>
            </a:ln>
          </p:spPr>
        </p:pic>
        <p:sp>
          <p:nvSpPr>
            <p:cNvPr id="3" name="Rectangle 2">
              <a:extLst>
                <a:ext uri="{FF2B5EF4-FFF2-40B4-BE49-F238E27FC236}">
                  <a16:creationId xmlns:a16="http://schemas.microsoft.com/office/drawing/2014/main" id="{14189285-EF49-BE4A-A0D0-7447E5BAEDA5}"/>
                </a:ext>
              </a:extLst>
            </p:cNvPr>
            <p:cNvSpPr/>
            <p:nvPr/>
          </p:nvSpPr>
          <p:spPr>
            <a:xfrm>
              <a:off x="6172200" y="3705742"/>
              <a:ext cx="1143000" cy="256658"/>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p>
          </p:txBody>
        </p:sp>
        <p:sp>
          <p:nvSpPr>
            <p:cNvPr id="8" name="Rectangle 7">
              <a:extLst>
                <a:ext uri="{FF2B5EF4-FFF2-40B4-BE49-F238E27FC236}">
                  <a16:creationId xmlns:a16="http://schemas.microsoft.com/office/drawing/2014/main" id="{019B62A4-DA53-1147-AF92-BC68C60CD7E6}"/>
                </a:ext>
              </a:extLst>
            </p:cNvPr>
            <p:cNvSpPr/>
            <p:nvPr/>
          </p:nvSpPr>
          <p:spPr>
            <a:xfrm>
              <a:off x="1774166" y="3962400"/>
              <a:ext cx="4398034" cy="256658"/>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p>
          </p:txBody>
        </p:sp>
      </p:grpSp>
    </p:spTree>
    <p:extLst>
      <p:ext uri="{BB962C8B-B14F-4D97-AF65-F5344CB8AC3E}">
        <p14:creationId xmlns:p14="http://schemas.microsoft.com/office/powerpoint/2010/main" val="13397865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FCD9A-8E2E-F24A-A7FE-B3F170133E96}"/>
              </a:ext>
            </a:extLst>
          </p:cNvPr>
          <p:cNvSpPr>
            <a:spLocks noGrp="1"/>
          </p:cNvSpPr>
          <p:nvPr>
            <p:ph type="title"/>
          </p:nvPr>
        </p:nvSpPr>
        <p:spPr/>
        <p:txBody>
          <a:bodyPr/>
          <a:lstStyle/>
          <a:p>
            <a:r>
              <a:rPr lang="en-VN" dirty="0"/>
              <a:t>Code of Ethics - Copyright</a:t>
            </a:r>
          </a:p>
        </p:txBody>
      </p:sp>
      <p:sp>
        <p:nvSpPr>
          <p:cNvPr id="3" name="Content Placeholder 2">
            <a:extLst>
              <a:ext uri="{FF2B5EF4-FFF2-40B4-BE49-F238E27FC236}">
                <a16:creationId xmlns:a16="http://schemas.microsoft.com/office/drawing/2014/main" id="{46AFDA9C-B401-514D-9D6E-7D5DDB1A89E1}"/>
              </a:ext>
            </a:extLst>
          </p:cNvPr>
          <p:cNvSpPr>
            <a:spLocks noGrp="1"/>
          </p:cNvSpPr>
          <p:nvPr>
            <p:ph idx="1"/>
          </p:nvPr>
        </p:nvSpPr>
        <p:spPr/>
        <p:txBody>
          <a:bodyPr>
            <a:normAutofit fontScale="92500"/>
          </a:bodyPr>
          <a:lstStyle/>
          <a:p>
            <a:r>
              <a:rPr lang="en-VN" dirty="0"/>
              <a:t>Ownership of ideas and description of them in form of:</a:t>
            </a:r>
          </a:p>
          <a:p>
            <a:pPr lvl="1"/>
            <a:r>
              <a:rPr lang="en-VN" dirty="0"/>
              <a:t>concepts</a:t>
            </a:r>
          </a:p>
          <a:p>
            <a:pPr lvl="1"/>
            <a:r>
              <a:rPr lang="en-VN" dirty="0"/>
              <a:t>inventations</a:t>
            </a:r>
          </a:p>
          <a:p>
            <a:pPr lvl="1"/>
            <a:r>
              <a:rPr lang="en-VN" dirty="0"/>
              <a:t>codes</a:t>
            </a:r>
          </a:p>
          <a:p>
            <a:pPr lvl="1"/>
            <a:r>
              <a:rPr lang="en-VN" dirty="0"/>
              <a:t>documents (text, images, videos, etc.), etc.</a:t>
            </a:r>
          </a:p>
          <a:p>
            <a:r>
              <a:rPr lang="en-VN" dirty="0"/>
              <a:t>A publication</a:t>
            </a:r>
          </a:p>
          <a:p>
            <a:pPr lvl="1"/>
            <a:r>
              <a:rPr lang="en-VN" dirty="0"/>
              <a:t>Content: made by author</a:t>
            </a:r>
          </a:p>
          <a:p>
            <a:pPr lvl="1"/>
            <a:r>
              <a:rPr lang="en-VN" dirty="0"/>
              <a:t>Copyright: author assigns copyright to publisher</a:t>
            </a:r>
          </a:p>
          <a:p>
            <a:pPr lvl="1"/>
            <a:r>
              <a:rPr lang="en-VN" dirty="0"/>
              <a:t>Publisher owns the text, figures, diagrams, etc.</a:t>
            </a:r>
          </a:p>
          <a:p>
            <a:endParaRPr lang="en-VN" dirty="0"/>
          </a:p>
          <a:p>
            <a:pPr lvl="1"/>
            <a:endParaRPr lang="en-VN" dirty="0"/>
          </a:p>
        </p:txBody>
      </p:sp>
      <p:sp>
        <p:nvSpPr>
          <p:cNvPr id="4" name="Slide Number Placeholder 3">
            <a:extLst>
              <a:ext uri="{FF2B5EF4-FFF2-40B4-BE49-F238E27FC236}">
                <a16:creationId xmlns:a16="http://schemas.microsoft.com/office/drawing/2014/main" id="{A2C1223D-691B-B747-8F19-D41EAAE03FFE}"/>
              </a:ext>
            </a:extLst>
          </p:cNvPr>
          <p:cNvSpPr>
            <a:spLocks noGrp="1"/>
          </p:cNvSpPr>
          <p:nvPr>
            <p:ph type="sldNum" sz="quarter" idx="12"/>
          </p:nvPr>
        </p:nvSpPr>
        <p:spPr/>
        <p:txBody>
          <a:bodyPr/>
          <a:lstStyle/>
          <a:p>
            <a:fld id="{8C13379D-D487-4446-85FC-E9ED5B8B80F6}" type="slidenum">
              <a:rPr lang="en-US" smtClean="0"/>
              <a:pPr/>
              <a:t>7</a:t>
            </a:fld>
            <a:endParaRPr lang="en-US"/>
          </a:p>
        </p:txBody>
      </p:sp>
    </p:spTree>
    <p:extLst>
      <p:ext uri="{BB962C8B-B14F-4D97-AF65-F5344CB8AC3E}">
        <p14:creationId xmlns:p14="http://schemas.microsoft.com/office/powerpoint/2010/main" val="31757477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994F5-0062-844A-A37E-8F24AD6D634C}"/>
              </a:ext>
            </a:extLst>
          </p:cNvPr>
          <p:cNvSpPr>
            <a:spLocks noGrp="1"/>
          </p:cNvSpPr>
          <p:nvPr>
            <p:ph type="title"/>
          </p:nvPr>
        </p:nvSpPr>
        <p:spPr/>
        <p:txBody>
          <a:bodyPr/>
          <a:lstStyle/>
          <a:p>
            <a:r>
              <a:rPr lang="en-VN" dirty="0"/>
              <a:t>Main types of fraud</a:t>
            </a:r>
          </a:p>
        </p:txBody>
      </p:sp>
      <p:sp>
        <p:nvSpPr>
          <p:cNvPr id="3" name="Content Placeholder 2">
            <a:extLst>
              <a:ext uri="{FF2B5EF4-FFF2-40B4-BE49-F238E27FC236}">
                <a16:creationId xmlns:a16="http://schemas.microsoft.com/office/drawing/2014/main" id="{50848260-D6D5-B549-A0BC-DE2CA79A69C0}"/>
              </a:ext>
            </a:extLst>
          </p:cNvPr>
          <p:cNvSpPr>
            <a:spLocks noGrp="1"/>
          </p:cNvSpPr>
          <p:nvPr>
            <p:ph idx="1"/>
          </p:nvPr>
        </p:nvSpPr>
        <p:spPr/>
        <p:txBody>
          <a:bodyPr/>
          <a:lstStyle/>
          <a:p>
            <a:r>
              <a:rPr lang="en-VN" dirty="0"/>
              <a:t>Plagiarism: the use of a colleague’s work without clear attribution and citation</a:t>
            </a:r>
          </a:p>
          <a:p>
            <a:r>
              <a:rPr lang="en-VN" dirty="0"/>
              <a:t>Falsification of data: to obtain required outcome that differs from the actual results</a:t>
            </a:r>
          </a:p>
          <a:p>
            <a:r>
              <a:rPr lang="en-VN" dirty="0"/>
              <a:t>Fabrication: the experiments, data or entire study are made up</a:t>
            </a:r>
          </a:p>
        </p:txBody>
      </p:sp>
      <p:sp>
        <p:nvSpPr>
          <p:cNvPr id="4" name="Slide Number Placeholder 3">
            <a:extLst>
              <a:ext uri="{FF2B5EF4-FFF2-40B4-BE49-F238E27FC236}">
                <a16:creationId xmlns:a16="http://schemas.microsoft.com/office/drawing/2014/main" id="{03F5EC8C-ECB5-3345-BBC0-1759255E7C4D}"/>
              </a:ext>
            </a:extLst>
          </p:cNvPr>
          <p:cNvSpPr>
            <a:spLocks noGrp="1"/>
          </p:cNvSpPr>
          <p:nvPr>
            <p:ph type="sldNum" sz="quarter" idx="12"/>
          </p:nvPr>
        </p:nvSpPr>
        <p:spPr/>
        <p:txBody>
          <a:bodyPr/>
          <a:lstStyle/>
          <a:p>
            <a:fld id="{8C13379D-D487-4446-85FC-E9ED5B8B80F6}" type="slidenum">
              <a:rPr lang="en-US" smtClean="0"/>
              <a:pPr/>
              <a:t>8</a:t>
            </a:fld>
            <a:endParaRPr lang="en-US"/>
          </a:p>
        </p:txBody>
      </p:sp>
    </p:spTree>
    <p:extLst>
      <p:ext uri="{BB962C8B-B14F-4D97-AF65-F5344CB8AC3E}">
        <p14:creationId xmlns:p14="http://schemas.microsoft.com/office/powerpoint/2010/main" val="2012939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VN" dirty="0"/>
              <a:t>Frauds - Examples</a:t>
            </a:r>
            <a:endParaRPr lang="en-US" dirty="0"/>
          </a:p>
        </p:txBody>
      </p:sp>
      <p:sp>
        <p:nvSpPr>
          <p:cNvPr id="3" name="Content Placeholder 2"/>
          <p:cNvSpPr>
            <a:spLocks noGrp="1"/>
          </p:cNvSpPr>
          <p:nvPr>
            <p:ph idx="1"/>
          </p:nvPr>
        </p:nvSpPr>
        <p:spPr>
          <a:xfrm>
            <a:off x="438211" y="2192002"/>
            <a:ext cx="3257549" cy="2670069"/>
          </a:xfrm>
        </p:spPr>
        <p:txBody>
          <a:bodyPr>
            <a:normAutofit fontScale="55000" lnSpcReduction="20000"/>
          </a:bodyPr>
          <a:lstStyle/>
          <a:p>
            <a:pPr marL="0" indent="0">
              <a:lnSpc>
                <a:spcPct val="130000"/>
              </a:lnSpc>
              <a:spcBef>
                <a:spcPts val="788"/>
              </a:spcBef>
              <a:buNone/>
            </a:pPr>
            <a:r>
              <a:rPr lang="en-AU" b="1" dirty="0" err="1"/>
              <a:t>Haruko</a:t>
            </a:r>
            <a:r>
              <a:rPr lang="en-AU" b="1" dirty="0"/>
              <a:t> </a:t>
            </a:r>
            <a:r>
              <a:rPr lang="en-AU" b="1" dirty="0" err="1"/>
              <a:t>Obokata</a:t>
            </a:r>
            <a:r>
              <a:rPr lang="en-AU" b="1" dirty="0"/>
              <a:t>, </a:t>
            </a:r>
            <a:r>
              <a:rPr lang="en-AU" dirty="0"/>
              <a:t>a researcher  in Japan, was found guilty of falsifying data in a paper she wrote for the prestigious journal </a:t>
            </a:r>
            <a:r>
              <a:rPr lang="en-AU" i="1" dirty="0"/>
              <a:t>Nature</a:t>
            </a:r>
            <a:r>
              <a:rPr lang="en-AU" dirty="0"/>
              <a:t> in 2014.</a:t>
            </a:r>
          </a:p>
          <a:p>
            <a:pPr marL="0" indent="0">
              <a:lnSpc>
                <a:spcPct val="130000"/>
              </a:lnSpc>
              <a:spcBef>
                <a:spcPts val="788"/>
              </a:spcBef>
              <a:buNone/>
            </a:pPr>
            <a:r>
              <a:rPr lang="en-AU" dirty="0"/>
              <a:t>Her fraud rocked the stem cell research community.</a:t>
            </a:r>
          </a:p>
          <a:p>
            <a:pPr marL="0" indent="0">
              <a:lnSpc>
                <a:spcPct val="130000"/>
              </a:lnSpc>
              <a:spcBef>
                <a:spcPts val="788"/>
              </a:spcBef>
              <a:buNone/>
            </a:pPr>
            <a:endParaRPr lang="en-US" dirty="0"/>
          </a:p>
        </p:txBody>
      </p:sp>
      <p:pic>
        <p:nvPicPr>
          <p:cNvPr id="4" name="Picture Placeholder 4"/>
          <p:cNvPicPr>
            <a:picLocks noChangeAspect="1"/>
          </p:cNvPicPr>
          <p:nvPr/>
        </p:nvPicPr>
        <p:blipFill>
          <a:blip r:embed="rId3"/>
          <a:srcRect l="4706" r="4706"/>
          <a:stretch>
            <a:fillRect/>
          </a:stretch>
        </p:blipFill>
        <p:spPr>
          <a:xfrm>
            <a:off x="4276593" y="2057400"/>
            <a:ext cx="3381508" cy="2670069"/>
          </a:xfrm>
          <a:prstGeom prst="rect">
            <a:avLst/>
          </a:prstGeom>
        </p:spPr>
      </p:pic>
      <p:sp>
        <p:nvSpPr>
          <p:cNvPr id="5" name="Rectangle 4"/>
          <p:cNvSpPr/>
          <p:nvPr/>
        </p:nvSpPr>
        <p:spPr>
          <a:xfrm>
            <a:off x="1485901" y="5311054"/>
            <a:ext cx="6172199" cy="507831"/>
          </a:xfrm>
          <a:prstGeom prst="rect">
            <a:avLst/>
          </a:prstGeom>
        </p:spPr>
        <p:txBody>
          <a:bodyPr wrap="square">
            <a:spAutoFit/>
          </a:bodyPr>
          <a:lstStyle/>
          <a:p>
            <a:r>
              <a:rPr lang="en-AU" sz="1350" dirty="0">
                <a:hlinkClick r:id="rId4"/>
              </a:rPr>
              <a:t>https://slate.com/technology/2014/08/fraud-in-stem-cell-research-japanese-biologist-yoshiki-sasai-commits-suicide-at-riken.html</a:t>
            </a:r>
            <a:r>
              <a:rPr lang="en-AU" sz="1350" dirty="0"/>
              <a:t> </a:t>
            </a:r>
          </a:p>
        </p:txBody>
      </p:sp>
      <p:sp>
        <p:nvSpPr>
          <p:cNvPr id="6" name="Rectangle 5">
            <a:extLst>
              <a:ext uri="{FF2B5EF4-FFF2-40B4-BE49-F238E27FC236}">
                <a16:creationId xmlns:a16="http://schemas.microsoft.com/office/drawing/2014/main" id="{72A2C0AF-9B85-0D4F-861C-E348C0A28B59}"/>
              </a:ext>
            </a:extLst>
          </p:cNvPr>
          <p:cNvSpPr/>
          <p:nvPr/>
        </p:nvSpPr>
        <p:spPr>
          <a:xfrm>
            <a:off x="438211" y="1639582"/>
            <a:ext cx="3339376" cy="369332"/>
          </a:xfrm>
          <a:prstGeom prst="rect">
            <a:avLst/>
          </a:prstGeom>
        </p:spPr>
        <p:txBody>
          <a:bodyPr wrap="none">
            <a:spAutoFit/>
          </a:bodyPr>
          <a:lstStyle/>
          <a:p>
            <a:r>
              <a:rPr lang="en-US" b="1" dirty="0">
                <a:solidFill>
                  <a:srgbClr val="C00000"/>
                </a:solidFill>
                <a:latin typeface="Arial" panose="020B0604020202020204" pitchFamily="34" charset="0"/>
                <a:cs typeface="Arial" panose="020B0604020202020204" pitchFamily="34" charset="0"/>
              </a:rPr>
              <a:t>Falsifying stem cell research</a:t>
            </a:r>
            <a:endParaRPr lang="vi-VN" b="1"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8719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2016</TotalTime>
  <Words>4357</Words>
  <Application>Microsoft Macintosh PowerPoint</Application>
  <PresentationFormat>On-screen Show (4:3)</PresentationFormat>
  <Paragraphs>309</Paragraphs>
  <Slides>38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Myriad Pro</vt:lpstr>
      <vt:lpstr>Wingdings</vt:lpstr>
      <vt:lpstr>Office Theme</vt:lpstr>
      <vt:lpstr>Technical Writing and Presentation Research Ethics</vt:lpstr>
      <vt:lpstr>Contents</vt:lpstr>
      <vt:lpstr>PowerPoint Presentation</vt:lpstr>
      <vt:lpstr>Introduction</vt:lpstr>
      <vt:lpstr>Code of Ethics - Examples</vt:lpstr>
      <vt:lpstr>Code of Ethics - Examples</vt:lpstr>
      <vt:lpstr>Code of Ethics - Copyright</vt:lpstr>
      <vt:lpstr>Main types of fraud</vt:lpstr>
      <vt:lpstr>Frauds - Examples</vt:lpstr>
      <vt:lpstr>Frauds - Examples</vt:lpstr>
      <vt:lpstr>Frauds - Examples</vt:lpstr>
      <vt:lpstr>Frauds - Examples</vt:lpstr>
      <vt:lpstr>Reasons of Fraud</vt:lpstr>
      <vt:lpstr>Facts</vt:lpstr>
      <vt:lpstr>PowerPoint Presentation</vt:lpstr>
      <vt:lpstr>Plagiarism</vt:lpstr>
      <vt:lpstr>Example</vt:lpstr>
      <vt:lpstr>Example</vt:lpstr>
      <vt:lpstr>Example</vt:lpstr>
      <vt:lpstr>Avoid Plagiarism</vt:lpstr>
      <vt:lpstr>Quoting</vt:lpstr>
      <vt:lpstr>Quoting</vt:lpstr>
      <vt:lpstr>Paraphrase</vt:lpstr>
      <vt:lpstr>Paraphrase - Example</vt:lpstr>
      <vt:lpstr>Paraphrase - Example</vt:lpstr>
      <vt:lpstr>Paraphrase - Example</vt:lpstr>
      <vt:lpstr>Quote and paraphrase</vt:lpstr>
      <vt:lpstr>Quote and paraphrase</vt:lpstr>
      <vt:lpstr>Summarising</vt:lpstr>
      <vt:lpstr>Referencing</vt:lpstr>
      <vt:lpstr>Example of Paraphrase, quote, and citation</vt:lpstr>
      <vt:lpstr>Example of Paraphrase, quote, and citation (2)</vt:lpstr>
      <vt:lpstr>Example of Paraphrase, quote, and citation (3)</vt:lpstr>
      <vt:lpstr>Example of Paraphrase, quote, and citation (4)</vt:lpstr>
      <vt:lpstr>Example of Paraphrase, quote, and citation (5)</vt:lpstr>
      <vt:lpstr>Example of Paraphrase, quote, and citation (6)</vt:lpstr>
      <vt:lpstr>Example of Paraphrase, quote, and citation (7)</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Technical Writing and Presentation Introduction to Research Writing</dc:title>
  <dc:creator>Do Ba Lam</dc:creator>
  <cp:lastModifiedBy>Do Ba Lam</cp:lastModifiedBy>
  <cp:revision>73</cp:revision>
  <dcterms:created xsi:type="dcterms:W3CDTF">2020-04-06T07:54:16Z</dcterms:created>
  <dcterms:modified xsi:type="dcterms:W3CDTF">2020-04-12T17:39:57Z</dcterms:modified>
</cp:coreProperties>
</file>